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77" r:id="rId2"/>
    <p:sldId id="257" r:id="rId3"/>
    <p:sldId id="258" r:id="rId4"/>
    <p:sldId id="259" r:id="rId5"/>
    <p:sldId id="260" r:id="rId6"/>
    <p:sldId id="266" r:id="rId7"/>
    <p:sldId id="262" r:id="rId8"/>
    <p:sldId id="263" r:id="rId9"/>
    <p:sldId id="267" r:id="rId10"/>
    <p:sldId id="268" r:id="rId11"/>
    <p:sldId id="269" r:id="rId12"/>
    <p:sldId id="264" r:id="rId13"/>
    <p:sldId id="270" r:id="rId14"/>
    <p:sldId id="271" r:id="rId15"/>
    <p:sldId id="272" r:id="rId16"/>
    <p:sldId id="273" r:id="rId17"/>
    <p:sldId id="265" r:id="rId18"/>
    <p:sldId id="261" r:id="rId19"/>
    <p:sldId id="274" r:id="rId20"/>
    <p:sldId id="275" r:id="rId21"/>
    <p:sldId id="279" r:id="rId22"/>
    <p:sldId id="276"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Lato" panose="020F0802020204030203" pitchFamily="34" charset="0"/>
      <p:regular r:id="rId29"/>
      <p:bold r:id="rId30"/>
    </p:embeddedFont>
    <p:embeddedFont>
      <p:font typeface="Lato Bold" panose="020F0802020204030203" pitchFamily="34" charset="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76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351174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24854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7426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7484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73916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9884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6686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46476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76057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5237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157654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37783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57228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8644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1031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82118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Fashion Hive: Full-Stack E-Commerce Platform</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This presentation introduces Fashion Hive, a full-stack website designed for buying and selling fashion and accessories. The platform offers a seamless shopping experience with well-organized categories for Men and Women, each subdivided into Clothing and Accessories. Multiple subcategories enhance navigation and product discovery, ensuring users can easily find stylish and trendy items tailored to their preferences.</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sp>
      <p:pic>
        <p:nvPicPr>
          <p:cNvPr id="9" name="Picture 8">
            <a:extLst>
              <a:ext uri="{FF2B5EF4-FFF2-40B4-BE49-F238E27FC236}">
                <a16:creationId xmlns:a16="http://schemas.microsoft.com/office/drawing/2014/main" id="{C1BC421F-A231-46C4-95B2-A47C226BD342}"/>
              </a:ext>
            </a:extLst>
          </p:cNvPr>
          <p:cNvPicPr>
            <a:picLocks noChangeAspect="1"/>
          </p:cNvPicPr>
          <p:nvPr/>
        </p:nvPicPr>
        <p:blipFill>
          <a:blip r:embed="rId3"/>
          <a:stretch>
            <a:fillRect/>
          </a:stretch>
        </p:blipFill>
        <p:spPr>
          <a:xfrm>
            <a:off x="8350211" y="130629"/>
            <a:ext cx="6272569" cy="4572000"/>
          </a:xfrm>
          <a:prstGeom prst="rect">
            <a:avLst/>
          </a:prstGeom>
        </p:spPr>
      </p:pic>
      <p:pic>
        <p:nvPicPr>
          <p:cNvPr id="11" name="Picture 10">
            <a:extLst>
              <a:ext uri="{FF2B5EF4-FFF2-40B4-BE49-F238E27FC236}">
                <a16:creationId xmlns:a16="http://schemas.microsoft.com/office/drawing/2014/main" id="{E87EF8D3-1452-4106-ADC1-EB6550FA9544}"/>
              </a:ext>
            </a:extLst>
          </p:cNvPr>
          <p:cNvPicPr>
            <a:picLocks noChangeAspect="1"/>
          </p:cNvPicPr>
          <p:nvPr/>
        </p:nvPicPr>
        <p:blipFill>
          <a:blip r:embed="rId4"/>
          <a:stretch>
            <a:fillRect/>
          </a:stretch>
        </p:blipFill>
        <p:spPr>
          <a:xfrm>
            <a:off x="8350210" y="4702629"/>
            <a:ext cx="6280189" cy="3396342"/>
          </a:xfrm>
          <a:prstGeom prst="rect">
            <a:avLst/>
          </a:prstGeom>
        </p:spPr>
      </p:pic>
    </p:spTree>
    <p:extLst>
      <p:ext uri="{BB962C8B-B14F-4D97-AF65-F5344CB8AC3E}">
        <p14:creationId xmlns:p14="http://schemas.microsoft.com/office/powerpoint/2010/main" val="622866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56400" y="105508"/>
            <a:ext cx="7058799" cy="638070"/>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Activity Diagram(user):</a:t>
            </a:r>
            <a:endParaRPr lang="en-US" sz="4450" dirty="0"/>
          </a:p>
        </p:txBody>
      </p:sp>
      <p:sp>
        <p:nvSpPr>
          <p:cNvPr id="4" name="Text 1"/>
          <p:cNvSpPr/>
          <p:nvPr/>
        </p:nvSpPr>
        <p:spPr>
          <a:xfrm>
            <a:off x="256401" y="743579"/>
            <a:ext cx="7149234" cy="442126"/>
          </a:xfrm>
          <a:prstGeom prst="rect">
            <a:avLst/>
          </a:prstGeom>
          <a:noFill/>
          <a:ln/>
        </p:spPr>
        <p:txBody>
          <a:bodyPr wrap="square" lIns="0" tIns="0" rIns="0" bIns="0" rtlCol="0" anchor="t"/>
          <a:lstStyle/>
          <a:p>
            <a:r>
              <a:rPr lang="en-US" sz="1800" dirty="0">
                <a:effectLst/>
                <a:latin typeface="Times New Roman" panose="02020603050405020304" pitchFamily="18" charset="0"/>
                <a:ea typeface="Times New Roman" panose="02020603050405020304" pitchFamily="18" charset="0"/>
              </a:rPr>
              <a:t>To demonstrate the workflow of a user, from registration to order completion.</a:t>
            </a:r>
            <a:endParaRPr lang="en-IN"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CFB7CE93-236A-4203-A378-C38738CE50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400" y="1185705"/>
            <a:ext cx="5455920" cy="6964680"/>
          </a:xfrm>
          <a:prstGeom prst="rect">
            <a:avLst/>
          </a:prstGeom>
          <a:solidFill>
            <a:schemeClr val="bg1"/>
          </a:solidFill>
          <a:ln>
            <a:noFill/>
          </a:ln>
        </p:spPr>
      </p:pic>
      <p:sp>
        <p:nvSpPr>
          <p:cNvPr id="2" name="TextBox 1">
            <a:extLst>
              <a:ext uri="{FF2B5EF4-FFF2-40B4-BE49-F238E27FC236}">
                <a16:creationId xmlns:a16="http://schemas.microsoft.com/office/drawing/2014/main" id="{DA5DD067-241D-49D9-A690-A5CBEAAA63EA}"/>
              </a:ext>
            </a:extLst>
          </p:cNvPr>
          <p:cNvSpPr txBox="1"/>
          <p:nvPr/>
        </p:nvSpPr>
        <p:spPr>
          <a:xfrm>
            <a:off x="7510977" y="105508"/>
            <a:ext cx="6863023" cy="707886"/>
          </a:xfrm>
          <a:prstGeom prst="rect">
            <a:avLst/>
          </a:prstGeom>
          <a:noFill/>
        </p:spPr>
        <p:txBody>
          <a:bodyPr wrap="square" rtlCol="0">
            <a:spAutoFit/>
          </a:bodyPr>
          <a:lstStyle/>
          <a:p>
            <a:r>
              <a:rPr lang="en-IN" sz="4000" b="1" dirty="0"/>
              <a:t>Activity Diagram(Admin):</a:t>
            </a:r>
          </a:p>
        </p:txBody>
      </p:sp>
      <p:sp>
        <p:nvSpPr>
          <p:cNvPr id="7" name="TextBox 6">
            <a:extLst>
              <a:ext uri="{FF2B5EF4-FFF2-40B4-BE49-F238E27FC236}">
                <a16:creationId xmlns:a16="http://schemas.microsoft.com/office/drawing/2014/main" id="{02A60053-70BC-45BC-BF1E-C910CA4C82D4}"/>
              </a:ext>
            </a:extLst>
          </p:cNvPr>
          <p:cNvSpPr txBox="1"/>
          <p:nvPr/>
        </p:nvSpPr>
        <p:spPr>
          <a:xfrm>
            <a:off x="7405634" y="733531"/>
            <a:ext cx="6968365" cy="369332"/>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To outline the steps an admin follows to manage system operations.</a:t>
            </a:r>
            <a:endParaRPr lang="en-IN" sz="1800" dirty="0">
              <a:effectLst/>
              <a:latin typeface="Times New Roman" panose="02020603050405020304" pitchFamily="18" charset="0"/>
              <a:ea typeface="Times New Roman" panose="02020603050405020304" pitchFamily="18" charset="0"/>
            </a:endParaRPr>
          </a:p>
        </p:txBody>
      </p:sp>
      <p:cxnSp>
        <p:nvCxnSpPr>
          <p:cNvPr id="9" name="Straight Connector 8">
            <a:extLst>
              <a:ext uri="{FF2B5EF4-FFF2-40B4-BE49-F238E27FC236}">
                <a16:creationId xmlns:a16="http://schemas.microsoft.com/office/drawing/2014/main" id="{70904C00-5228-41BD-825E-5B293D026C9F}"/>
              </a:ext>
            </a:extLst>
          </p:cNvPr>
          <p:cNvCxnSpPr>
            <a:cxnSpLocks/>
          </p:cNvCxnSpPr>
          <p:nvPr/>
        </p:nvCxnSpPr>
        <p:spPr>
          <a:xfrm>
            <a:off x="7420541" y="424543"/>
            <a:ext cx="0" cy="7383026"/>
          </a:xfrm>
          <a:prstGeom prst="line">
            <a:avLst/>
          </a:prstGeom>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C5AFCE25-6E29-4489-8800-CA9E6759890F}"/>
              </a:ext>
            </a:extLst>
          </p:cNvPr>
          <p:cNvPicPr>
            <a:picLocks noChangeAspect="1"/>
          </p:cNvPicPr>
          <p:nvPr/>
        </p:nvPicPr>
        <p:blipFill>
          <a:blip r:embed="rId4"/>
          <a:stretch>
            <a:fillRect/>
          </a:stretch>
        </p:blipFill>
        <p:spPr>
          <a:xfrm>
            <a:off x="12817915" y="7374122"/>
            <a:ext cx="1695687" cy="800212"/>
          </a:xfrm>
          <a:prstGeom prst="rect">
            <a:avLst/>
          </a:prstGeom>
        </p:spPr>
      </p:pic>
      <p:pic>
        <p:nvPicPr>
          <p:cNvPr id="16" name="Picture 15">
            <a:extLst>
              <a:ext uri="{FF2B5EF4-FFF2-40B4-BE49-F238E27FC236}">
                <a16:creationId xmlns:a16="http://schemas.microsoft.com/office/drawing/2014/main" id="{DAC116E7-A7FE-4144-89D2-5D2236E1971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954112" y="1185705"/>
            <a:ext cx="5691382" cy="6988629"/>
          </a:xfrm>
          <a:prstGeom prst="rect">
            <a:avLst/>
          </a:prstGeom>
          <a:solidFill>
            <a:schemeClr val="bg1"/>
          </a:solidFill>
          <a:ln>
            <a:noFill/>
          </a:ln>
        </p:spPr>
      </p:pic>
    </p:spTree>
    <p:extLst>
      <p:ext uri="{BB962C8B-B14F-4D97-AF65-F5344CB8AC3E}">
        <p14:creationId xmlns:p14="http://schemas.microsoft.com/office/powerpoint/2010/main" val="42414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11183" y="3047163"/>
            <a:ext cx="7058799" cy="638070"/>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Class Diagram:</a:t>
            </a:r>
            <a:endParaRPr lang="en-US" sz="4450" dirty="0"/>
          </a:p>
        </p:txBody>
      </p:sp>
      <p:sp>
        <p:nvSpPr>
          <p:cNvPr id="4" name="Text 1"/>
          <p:cNvSpPr/>
          <p:nvPr/>
        </p:nvSpPr>
        <p:spPr>
          <a:xfrm>
            <a:off x="211183" y="3823399"/>
            <a:ext cx="7104017" cy="1047540"/>
          </a:xfrm>
          <a:prstGeom prst="rect">
            <a:avLst/>
          </a:prstGeom>
          <a:noFill/>
          <a:ln/>
        </p:spPr>
        <p:txBody>
          <a:bodyPr wrap="square" lIns="0" tIns="0" rIns="0" bIns="0" rtlCol="0" anchor="t"/>
          <a:lstStyle/>
          <a:p>
            <a:r>
              <a:rPr lang="en-US" sz="1800" dirty="0">
                <a:effectLst/>
                <a:latin typeface="Times New Roman" panose="02020603050405020304" pitchFamily="18" charset="0"/>
                <a:ea typeface="Times New Roman" panose="02020603050405020304" pitchFamily="18" charset="0"/>
              </a:rPr>
              <a:t>The Class Diagram displays the static structure of the system its classes, attributes, methods, and the relationships between them.</a:t>
            </a:r>
            <a:endParaRPr lang="en-IN" sz="1800" dirty="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C5AFCE25-6E29-4489-8800-CA9E6759890F}"/>
              </a:ext>
            </a:extLst>
          </p:cNvPr>
          <p:cNvPicPr>
            <a:picLocks noChangeAspect="1"/>
          </p:cNvPicPr>
          <p:nvPr/>
        </p:nvPicPr>
        <p:blipFill>
          <a:blip r:embed="rId3"/>
          <a:stretch>
            <a:fillRect/>
          </a:stretch>
        </p:blipFill>
        <p:spPr>
          <a:xfrm>
            <a:off x="12817915" y="7374122"/>
            <a:ext cx="1695687" cy="800212"/>
          </a:xfrm>
          <a:prstGeom prst="rect">
            <a:avLst/>
          </a:prstGeom>
        </p:spPr>
      </p:pic>
      <p:pic>
        <p:nvPicPr>
          <p:cNvPr id="10" name="Picture 9">
            <a:extLst>
              <a:ext uri="{FF2B5EF4-FFF2-40B4-BE49-F238E27FC236}">
                <a16:creationId xmlns:a16="http://schemas.microsoft.com/office/drawing/2014/main" id="{1558BCC1-D0FE-4820-9C16-064841D86465}"/>
              </a:ext>
            </a:extLst>
          </p:cNvPr>
          <p:cNvPicPr/>
          <p:nvPr/>
        </p:nvPicPr>
        <p:blipFill>
          <a:blip r:embed="rId4" cstate="print"/>
          <a:srcRect/>
          <a:stretch>
            <a:fillRect/>
          </a:stretch>
        </p:blipFill>
        <p:spPr bwMode="auto">
          <a:xfrm>
            <a:off x="7360417" y="707512"/>
            <a:ext cx="6891932" cy="7170396"/>
          </a:xfrm>
          <a:prstGeom prst="rect">
            <a:avLst/>
          </a:prstGeom>
          <a:noFill/>
          <a:ln w="9525">
            <a:noFill/>
            <a:miter lim="800000"/>
            <a:headEnd/>
            <a:tailEnd/>
          </a:ln>
        </p:spPr>
      </p:pic>
    </p:spTree>
    <p:extLst>
      <p:ext uri="{BB962C8B-B14F-4D97-AF65-F5344CB8AC3E}">
        <p14:creationId xmlns:p14="http://schemas.microsoft.com/office/powerpoint/2010/main" val="147722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53113" y="2885944"/>
            <a:ext cx="948273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Detailed UML Diagrams &amp; Conclusion</a:t>
            </a:r>
            <a:endParaRPr lang="en-US" sz="4450" dirty="0"/>
          </a:p>
        </p:txBody>
      </p:sp>
      <p:sp>
        <p:nvSpPr>
          <p:cNvPr id="4" name="Text 1"/>
          <p:cNvSpPr/>
          <p:nvPr/>
        </p:nvSpPr>
        <p:spPr>
          <a:xfrm>
            <a:off x="653113" y="420618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Activity and class diagrams map user and admin workflows and system structure, ensuring clarity in development. UML diagrams bridge communication between technical and non-technical teams, guiding the project from planning to deployment. For Fashion Hive, they minimize ambiguity and support a robust, scalable e-commerce platform.</a:t>
            </a:r>
            <a:endParaRPr lang="en-US" sz="1750" dirty="0"/>
          </a:p>
        </p:txBody>
      </p:sp>
      <p:pic>
        <p:nvPicPr>
          <p:cNvPr id="6" name="Picture 5">
            <a:extLst>
              <a:ext uri="{FF2B5EF4-FFF2-40B4-BE49-F238E27FC236}">
                <a16:creationId xmlns:a16="http://schemas.microsoft.com/office/drawing/2014/main" id="{C78504CD-3485-4174-8759-6E054B52DCB4}"/>
              </a:ext>
            </a:extLst>
          </p:cNvPr>
          <p:cNvPicPr>
            <a:picLocks noChangeAspect="1"/>
          </p:cNvPicPr>
          <p:nvPr/>
        </p:nvPicPr>
        <p:blipFill>
          <a:blip r:embed="rId3"/>
          <a:stretch>
            <a:fillRect/>
          </a:stretch>
        </p:blipFill>
        <p:spPr>
          <a:xfrm>
            <a:off x="12848090" y="7322052"/>
            <a:ext cx="1695687" cy="8002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Technology Stack &amp; Modules of Fashion Hive</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This presentation explores the core technologies and modules powering the Fashion Hive e-commerce platform. We will cover the technology stack, folder structures, integration processes, key functionalities, and future growth plans. Our goal is to provide a clear understanding of how modern tools and frameworks come together to build a seamless, secure, and scalable digital fashion retail system.</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256628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4232868" y="58675"/>
            <a:ext cx="6164664" cy="3125197"/>
          </a:xfrm>
          <a:prstGeom prst="rect">
            <a:avLst/>
          </a:prstGeom>
        </p:spPr>
      </p:pic>
      <p:sp>
        <p:nvSpPr>
          <p:cNvPr id="3" name="Text 0"/>
          <p:cNvSpPr/>
          <p:nvPr/>
        </p:nvSpPr>
        <p:spPr>
          <a:xfrm>
            <a:off x="750689" y="3273028"/>
            <a:ext cx="5708333" cy="670322"/>
          </a:xfrm>
          <a:prstGeom prst="rect">
            <a:avLst/>
          </a:prstGeom>
          <a:noFill/>
          <a:ln/>
        </p:spPr>
        <p:txBody>
          <a:bodyPr wrap="none" lIns="0" tIns="0" rIns="0" bIns="0" rtlCol="0" anchor="t"/>
          <a:lstStyle/>
          <a:p>
            <a:pPr marL="0" indent="0" algn="l">
              <a:lnSpc>
                <a:spcPts val="5250"/>
              </a:lnSpc>
              <a:buNone/>
            </a:pPr>
            <a:r>
              <a:rPr lang="en-US" sz="4200" b="1" dirty="0">
                <a:solidFill>
                  <a:srgbClr val="282824"/>
                </a:solidFill>
                <a:latin typeface="Lato Bold" pitchFamily="34" charset="0"/>
                <a:ea typeface="Lato Bold" pitchFamily="34" charset="-122"/>
                <a:cs typeface="Lato Bold" pitchFamily="34" charset="-120"/>
              </a:rPr>
              <a:t>Core Technologies Used</a:t>
            </a:r>
            <a:endParaRPr lang="en-US" sz="4200" dirty="0"/>
          </a:p>
        </p:txBody>
      </p:sp>
      <p:sp>
        <p:nvSpPr>
          <p:cNvPr id="4" name="Shape 1"/>
          <p:cNvSpPr/>
          <p:nvPr/>
        </p:nvSpPr>
        <p:spPr>
          <a:xfrm>
            <a:off x="750689" y="4265057"/>
            <a:ext cx="6457355" cy="1579245"/>
          </a:xfrm>
          <a:prstGeom prst="roundRect">
            <a:avLst>
              <a:gd name="adj" fmla="val 2037"/>
            </a:avLst>
          </a:prstGeom>
          <a:solidFill>
            <a:srgbClr val="E5DFD2"/>
          </a:solidFill>
          <a:ln/>
        </p:spPr>
      </p:sp>
      <p:sp>
        <p:nvSpPr>
          <p:cNvPr id="5" name="Text 2"/>
          <p:cNvSpPr/>
          <p:nvPr/>
        </p:nvSpPr>
        <p:spPr>
          <a:xfrm>
            <a:off x="965121" y="4479488"/>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MongoDB</a:t>
            </a:r>
            <a:endParaRPr lang="en-US" sz="2100" dirty="0"/>
          </a:p>
        </p:txBody>
      </p:sp>
      <p:sp>
        <p:nvSpPr>
          <p:cNvPr id="6" name="Text 3"/>
          <p:cNvSpPr/>
          <p:nvPr/>
        </p:nvSpPr>
        <p:spPr>
          <a:xfrm>
            <a:off x="965121" y="4943356"/>
            <a:ext cx="6028492" cy="686514"/>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A NoSQL database storing flexible JSON-like documents, ideal for complex data like products and orders.</a:t>
            </a:r>
            <a:endParaRPr lang="en-US" sz="1650" dirty="0"/>
          </a:p>
        </p:txBody>
      </p:sp>
      <p:sp>
        <p:nvSpPr>
          <p:cNvPr id="7" name="Shape 4"/>
          <p:cNvSpPr/>
          <p:nvPr/>
        </p:nvSpPr>
        <p:spPr>
          <a:xfrm>
            <a:off x="7422475" y="4265057"/>
            <a:ext cx="6457355" cy="1579245"/>
          </a:xfrm>
          <a:prstGeom prst="roundRect">
            <a:avLst>
              <a:gd name="adj" fmla="val 2037"/>
            </a:avLst>
          </a:prstGeom>
          <a:solidFill>
            <a:srgbClr val="E5DFD2"/>
          </a:solidFill>
          <a:ln/>
        </p:spPr>
      </p:sp>
      <p:sp>
        <p:nvSpPr>
          <p:cNvPr id="8" name="Text 5"/>
          <p:cNvSpPr/>
          <p:nvPr/>
        </p:nvSpPr>
        <p:spPr>
          <a:xfrm>
            <a:off x="7636907" y="4479488"/>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Express.js</a:t>
            </a:r>
            <a:endParaRPr lang="en-US" sz="2100" dirty="0"/>
          </a:p>
        </p:txBody>
      </p:sp>
      <p:sp>
        <p:nvSpPr>
          <p:cNvPr id="9" name="Text 6"/>
          <p:cNvSpPr/>
          <p:nvPr/>
        </p:nvSpPr>
        <p:spPr>
          <a:xfrm>
            <a:off x="7636907" y="4943356"/>
            <a:ext cx="6028492" cy="686514"/>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Lightweight Node.js framework simplifying backend API creation and routing.</a:t>
            </a:r>
            <a:endParaRPr lang="en-US" sz="1650" dirty="0"/>
          </a:p>
        </p:txBody>
      </p:sp>
      <p:sp>
        <p:nvSpPr>
          <p:cNvPr id="10" name="Shape 7"/>
          <p:cNvSpPr/>
          <p:nvPr/>
        </p:nvSpPr>
        <p:spPr>
          <a:xfrm>
            <a:off x="750689" y="6058733"/>
            <a:ext cx="6457355" cy="1579245"/>
          </a:xfrm>
          <a:prstGeom prst="roundRect">
            <a:avLst>
              <a:gd name="adj" fmla="val 2037"/>
            </a:avLst>
          </a:prstGeom>
          <a:solidFill>
            <a:srgbClr val="E5DFD2"/>
          </a:solidFill>
          <a:ln/>
        </p:spPr>
      </p:sp>
      <p:sp>
        <p:nvSpPr>
          <p:cNvPr id="11" name="Text 8"/>
          <p:cNvSpPr/>
          <p:nvPr/>
        </p:nvSpPr>
        <p:spPr>
          <a:xfrm>
            <a:off x="965121" y="6273165"/>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React.js</a:t>
            </a:r>
            <a:endParaRPr lang="en-US" sz="2100" dirty="0"/>
          </a:p>
        </p:txBody>
      </p:sp>
      <p:sp>
        <p:nvSpPr>
          <p:cNvPr id="12" name="Text 9"/>
          <p:cNvSpPr/>
          <p:nvPr/>
        </p:nvSpPr>
        <p:spPr>
          <a:xfrm>
            <a:off x="965121" y="6737033"/>
            <a:ext cx="6028492" cy="686514"/>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JavaScript library for building fast, interactive, and reusable frontend UI components.</a:t>
            </a:r>
            <a:endParaRPr lang="en-US" sz="1650" dirty="0"/>
          </a:p>
        </p:txBody>
      </p:sp>
      <p:sp>
        <p:nvSpPr>
          <p:cNvPr id="13" name="Shape 10"/>
          <p:cNvSpPr/>
          <p:nvPr/>
        </p:nvSpPr>
        <p:spPr>
          <a:xfrm>
            <a:off x="7422475" y="6058733"/>
            <a:ext cx="6457355" cy="1579245"/>
          </a:xfrm>
          <a:prstGeom prst="roundRect">
            <a:avLst>
              <a:gd name="adj" fmla="val 2037"/>
            </a:avLst>
          </a:prstGeom>
          <a:solidFill>
            <a:srgbClr val="E5DFD2"/>
          </a:solidFill>
          <a:ln/>
        </p:spPr>
      </p:sp>
      <p:sp>
        <p:nvSpPr>
          <p:cNvPr id="14" name="Text 11"/>
          <p:cNvSpPr/>
          <p:nvPr/>
        </p:nvSpPr>
        <p:spPr>
          <a:xfrm>
            <a:off x="7636907" y="6273165"/>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Node.js</a:t>
            </a:r>
            <a:endParaRPr lang="en-US" sz="2100" dirty="0"/>
          </a:p>
        </p:txBody>
      </p:sp>
      <p:sp>
        <p:nvSpPr>
          <p:cNvPr id="15" name="Text 12"/>
          <p:cNvSpPr/>
          <p:nvPr/>
        </p:nvSpPr>
        <p:spPr>
          <a:xfrm>
            <a:off x="7636907" y="6737033"/>
            <a:ext cx="6028492" cy="686514"/>
          </a:xfrm>
          <a:prstGeom prst="rect">
            <a:avLst/>
          </a:prstGeom>
          <a:noFill/>
          <a:ln/>
        </p:spPr>
        <p:txBody>
          <a:bodyPr wrap="square" lIns="0" tIns="0" rIns="0" bIns="0" rtlCol="0" anchor="t"/>
          <a:lstStyle/>
          <a:p>
            <a:pPr marL="0" indent="0" algn="l">
              <a:lnSpc>
                <a:spcPts val="2700"/>
              </a:lnSpc>
              <a:buNone/>
            </a:pPr>
            <a:r>
              <a:rPr lang="en-US" sz="1650" dirty="0">
                <a:solidFill>
                  <a:srgbClr val="4A4A45"/>
                </a:solidFill>
                <a:latin typeface="Lato" pitchFamily="34" charset="0"/>
                <a:ea typeface="Lato" pitchFamily="34" charset="-122"/>
                <a:cs typeface="Lato" pitchFamily="34" charset="-120"/>
              </a:rPr>
              <a:t>JavaScript runtime enabling server-side code execution for consistent full-stack development.</a:t>
            </a:r>
            <a:endParaRPr lang="en-US" sz="1650" dirty="0"/>
          </a:p>
        </p:txBody>
      </p:sp>
      <p:pic>
        <p:nvPicPr>
          <p:cNvPr id="17" name="Picture 16">
            <a:extLst>
              <a:ext uri="{FF2B5EF4-FFF2-40B4-BE49-F238E27FC236}">
                <a16:creationId xmlns:a16="http://schemas.microsoft.com/office/drawing/2014/main" id="{B8080D82-67BD-4BE2-A06C-348D81A12209}"/>
              </a:ext>
            </a:extLst>
          </p:cNvPr>
          <p:cNvPicPr>
            <a:picLocks noChangeAspect="1"/>
          </p:cNvPicPr>
          <p:nvPr/>
        </p:nvPicPr>
        <p:blipFill>
          <a:blip r:embed="rId4"/>
          <a:stretch>
            <a:fillRect/>
          </a:stretch>
        </p:blipFill>
        <p:spPr>
          <a:xfrm>
            <a:off x="12817435" y="7766685"/>
            <a:ext cx="1695687" cy="400106"/>
          </a:xfrm>
          <a:prstGeom prst="rect">
            <a:avLst/>
          </a:prstGeom>
        </p:spPr>
      </p:pic>
    </p:spTree>
    <p:extLst>
      <p:ext uri="{BB962C8B-B14F-4D97-AF65-F5344CB8AC3E}">
        <p14:creationId xmlns:p14="http://schemas.microsoft.com/office/powerpoint/2010/main" val="307923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b="11897"/>
          <a:stretch/>
        </p:blipFill>
        <p:spPr>
          <a:xfrm>
            <a:off x="0" y="0"/>
            <a:ext cx="14630400" cy="2270927"/>
          </a:xfrm>
          <a:prstGeom prst="rect">
            <a:avLst/>
          </a:prstGeom>
        </p:spPr>
      </p:pic>
      <p:sp>
        <p:nvSpPr>
          <p:cNvPr id="3" name="Text 0"/>
          <p:cNvSpPr/>
          <p:nvPr/>
        </p:nvSpPr>
        <p:spPr>
          <a:xfrm>
            <a:off x="721638" y="3144560"/>
            <a:ext cx="6936343" cy="644366"/>
          </a:xfrm>
          <a:prstGeom prst="rect">
            <a:avLst/>
          </a:prstGeom>
          <a:noFill/>
          <a:ln/>
        </p:spPr>
        <p:txBody>
          <a:bodyPr wrap="none" lIns="0" tIns="0" rIns="0" bIns="0" rtlCol="0" anchor="t"/>
          <a:lstStyle/>
          <a:p>
            <a:pPr marL="0" indent="0" algn="l">
              <a:lnSpc>
                <a:spcPts val="5050"/>
              </a:lnSpc>
              <a:buNone/>
            </a:pPr>
            <a:r>
              <a:rPr lang="en-US" sz="4050" b="1" dirty="0">
                <a:solidFill>
                  <a:srgbClr val="282824"/>
                </a:solidFill>
                <a:latin typeface="Lato Bold" pitchFamily="34" charset="0"/>
                <a:ea typeface="Lato Bold" pitchFamily="34" charset="-122"/>
                <a:cs typeface="Lato Bold" pitchFamily="34" charset="-120"/>
              </a:rPr>
              <a:t>Technology Layers &amp; Purposes</a:t>
            </a:r>
            <a:endParaRPr lang="en-US" sz="4050" dirty="0"/>
          </a:p>
        </p:txBody>
      </p:sp>
      <p:sp>
        <p:nvSpPr>
          <p:cNvPr id="4" name="Shape 1"/>
          <p:cNvSpPr/>
          <p:nvPr/>
        </p:nvSpPr>
        <p:spPr>
          <a:xfrm>
            <a:off x="721638" y="4098131"/>
            <a:ext cx="13187124" cy="3570684"/>
          </a:xfrm>
          <a:prstGeom prst="roundRect">
            <a:avLst>
              <a:gd name="adj" fmla="val 866"/>
            </a:avLst>
          </a:prstGeom>
          <a:noFill/>
          <a:ln w="7620">
            <a:solidFill>
              <a:srgbClr val="000000">
                <a:alpha val="8000"/>
              </a:srgbClr>
            </a:solidFill>
            <a:prstDash val="solid"/>
          </a:ln>
        </p:spPr>
      </p:sp>
      <p:sp>
        <p:nvSpPr>
          <p:cNvPr id="5" name="Shape 2"/>
          <p:cNvSpPr/>
          <p:nvPr/>
        </p:nvSpPr>
        <p:spPr>
          <a:xfrm>
            <a:off x="729258" y="4105751"/>
            <a:ext cx="13170456" cy="592574"/>
          </a:xfrm>
          <a:prstGeom prst="rect">
            <a:avLst/>
          </a:prstGeom>
          <a:solidFill>
            <a:srgbClr val="FFFFFF">
              <a:alpha val="4000"/>
            </a:srgbClr>
          </a:solidFill>
          <a:ln/>
        </p:spPr>
      </p:sp>
      <p:sp>
        <p:nvSpPr>
          <p:cNvPr id="6" name="Text 3"/>
          <p:cNvSpPr/>
          <p:nvPr/>
        </p:nvSpPr>
        <p:spPr>
          <a:xfrm>
            <a:off x="937022" y="4237077"/>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Frontend</a:t>
            </a:r>
            <a:endParaRPr lang="en-US" sz="1600" dirty="0"/>
          </a:p>
        </p:txBody>
      </p:sp>
      <p:sp>
        <p:nvSpPr>
          <p:cNvPr id="7" name="Text 4"/>
          <p:cNvSpPr/>
          <p:nvPr/>
        </p:nvSpPr>
        <p:spPr>
          <a:xfrm>
            <a:off x="5330428" y="4237077"/>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React.js</a:t>
            </a:r>
            <a:endParaRPr lang="en-US" sz="1600" dirty="0"/>
          </a:p>
        </p:txBody>
      </p:sp>
      <p:sp>
        <p:nvSpPr>
          <p:cNvPr id="8" name="Text 5"/>
          <p:cNvSpPr/>
          <p:nvPr/>
        </p:nvSpPr>
        <p:spPr>
          <a:xfrm>
            <a:off x="9720024" y="4237077"/>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Build responsive, interactive interfaces</a:t>
            </a:r>
            <a:endParaRPr lang="en-US" sz="1600" dirty="0"/>
          </a:p>
        </p:txBody>
      </p:sp>
      <p:sp>
        <p:nvSpPr>
          <p:cNvPr id="9" name="Shape 6"/>
          <p:cNvSpPr/>
          <p:nvPr/>
        </p:nvSpPr>
        <p:spPr>
          <a:xfrm>
            <a:off x="729258" y="4698325"/>
            <a:ext cx="13170456" cy="592574"/>
          </a:xfrm>
          <a:prstGeom prst="rect">
            <a:avLst/>
          </a:prstGeom>
          <a:solidFill>
            <a:srgbClr val="000000">
              <a:alpha val="4000"/>
            </a:srgbClr>
          </a:solidFill>
          <a:ln/>
        </p:spPr>
      </p:sp>
      <p:sp>
        <p:nvSpPr>
          <p:cNvPr id="10" name="Text 7"/>
          <p:cNvSpPr/>
          <p:nvPr/>
        </p:nvSpPr>
        <p:spPr>
          <a:xfrm>
            <a:off x="937022" y="4829651"/>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Styling</a:t>
            </a:r>
            <a:endParaRPr lang="en-US" sz="1600" dirty="0"/>
          </a:p>
        </p:txBody>
      </p:sp>
      <p:sp>
        <p:nvSpPr>
          <p:cNvPr id="11" name="Text 8"/>
          <p:cNvSpPr/>
          <p:nvPr/>
        </p:nvSpPr>
        <p:spPr>
          <a:xfrm>
            <a:off x="5330428" y="4829651"/>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Tailwind CSS</a:t>
            </a:r>
            <a:endParaRPr lang="en-US" sz="1600" dirty="0"/>
          </a:p>
        </p:txBody>
      </p:sp>
      <p:sp>
        <p:nvSpPr>
          <p:cNvPr id="12" name="Text 9"/>
          <p:cNvSpPr/>
          <p:nvPr/>
        </p:nvSpPr>
        <p:spPr>
          <a:xfrm>
            <a:off x="9720024" y="4829651"/>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Utility-first CSS framework for styling</a:t>
            </a:r>
            <a:endParaRPr lang="en-US" sz="1600" dirty="0"/>
          </a:p>
        </p:txBody>
      </p:sp>
      <p:sp>
        <p:nvSpPr>
          <p:cNvPr id="13" name="Shape 10"/>
          <p:cNvSpPr/>
          <p:nvPr/>
        </p:nvSpPr>
        <p:spPr>
          <a:xfrm>
            <a:off x="729258" y="5290899"/>
            <a:ext cx="13170456" cy="592574"/>
          </a:xfrm>
          <a:prstGeom prst="rect">
            <a:avLst/>
          </a:prstGeom>
          <a:solidFill>
            <a:srgbClr val="FFFFFF">
              <a:alpha val="4000"/>
            </a:srgbClr>
          </a:solidFill>
          <a:ln/>
        </p:spPr>
      </p:sp>
      <p:sp>
        <p:nvSpPr>
          <p:cNvPr id="14" name="Text 11"/>
          <p:cNvSpPr/>
          <p:nvPr/>
        </p:nvSpPr>
        <p:spPr>
          <a:xfrm>
            <a:off x="937022" y="5422225"/>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State Management</a:t>
            </a:r>
            <a:endParaRPr lang="en-US" sz="1600" dirty="0"/>
          </a:p>
        </p:txBody>
      </p:sp>
      <p:sp>
        <p:nvSpPr>
          <p:cNvPr id="15" name="Text 12"/>
          <p:cNvSpPr/>
          <p:nvPr/>
        </p:nvSpPr>
        <p:spPr>
          <a:xfrm>
            <a:off x="5330428" y="5422225"/>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Redux</a:t>
            </a:r>
            <a:endParaRPr lang="en-US" sz="1600" dirty="0"/>
          </a:p>
        </p:txBody>
      </p:sp>
      <p:sp>
        <p:nvSpPr>
          <p:cNvPr id="16" name="Text 13"/>
          <p:cNvSpPr/>
          <p:nvPr/>
        </p:nvSpPr>
        <p:spPr>
          <a:xfrm>
            <a:off x="9720024" y="5422225"/>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Efficient global state handling</a:t>
            </a:r>
            <a:endParaRPr lang="en-US" sz="1600" dirty="0"/>
          </a:p>
        </p:txBody>
      </p:sp>
      <p:sp>
        <p:nvSpPr>
          <p:cNvPr id="17" name="Shape 14"/>
          <p:cNvSpPr/>
          <p:nvPr/>
        </p:nvSpPr>
        <p:spPr>
          <a:xfrm>
            <a:off x="729258" y="5883473"/>
            <a:ext cx="13170456" cy="592574"/>
          </a:xfrm>
          <a:prstGeom prst="rect">
            <a:avLst/>
          </a:prstGeom>
          <a:solidFill>
            <a:srgbClr val="000000">
              <a:alpha val="4000"/>
            </a:srgbClr>
          </a:solidFill>
          <a:ln/>
        </p:spPr>
      </p:sp>
      <p:sp>
        <p:nvSpPr>
          <p:cNvPr id="18" name="Text 15"/>
          <p:cNvSpPr/>
          <p:nvPr/>
        </p:nvSpPr>
        <p:spPr>
          <a:xfrm>
            <a:off x="937022" y="6014799"/>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Backend</a:t>
            </a:r>
            <a:endParaRPr lang="en-US" sz="1600" dirty="0"/>
          </a:p>
        </p:txBody>
      </p:sp>
      <p:sp>
        <p:nvSpPr>
          <p:cNvPr id="19" name="Text 16"/>
          <p:cNvSpPr/>
          <p:nvPr/>
        </p:nvSpPr>
        <p:spPr>
          <a:xfrm>
            <a:off x="5330428" y="6014799"/>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Node.js, Express.js</a:t>
            </a:r>
            <a:endParaRPr lang="en-US" sz="1600" dirty="0"/>
          </a:p>
        </p:txBody>
      </p:sp>
      <p:sp>
        <p:nvSpPr>
          <p:cNvPr id="20" name="Text 17"/>
          <p:cNvSpPr/>
          <p:nvPr/>
        </p:nvSpPr>
        <p:spPr>
          <a:xfrm>
            <a:off x="9720024" y="6014799"/>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RESTful APIs and server logic</a:t>
            </a:r>
            <a:endParaRPr lang="en-US" sz="1600" dirty="0"/>
          </a:p>
        </p:txBody>
      </p:sp>
      <p:sp>
        <p:nvSpPr>
          <p:cNvPr id="21" name="Shape 18"/>
          <p:cNvSpPr/>
          <p:nvPr/>
        </p:nvSpPr>
        <p:spPr>
          <a:xfrm>
            <a:off x="729258" y="6476048"/>
            <a:ext cx="13170456" cy="592574"/>
          </a:xfrm>
          <a:prstGeom prst="rect">
            <a:avLst/>
          </a:prstGeom>
          <a:solidFill>
            <a:srgbClr val="FFFFFF">
              <a:alpha val="4000"/>
            </a:srgbClr>
          </a:solidFill>
          <a:ln/>
        </p:spPr>
      </p:sp>
      <p:sp>
        <p:nvSpPr>
          <p:cNvPr id="22" name="Text 19"/>
          <p:cNvSpPr/>
          <p:nvPr/>
        </p:nvSpPr>
        <p:spPr>
          <a:xfrm>
            <a:off x="937022" y="6607373"/>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Database</a:t>
            </a:r>
            <a:endParaRPr lang="en-US" sz="1600" dirty="0"/>
          </a:p>
        </p:txBody>
      </p:sp>
      <p:sp>
        <p:nvSpPr>
          <p:cNvPr id="23" name="Text 20"/>
          <p:cNvSpPr/>
          <p:nvPr/>
        </p:nvSpPr>
        <p:spPr>
          <a:xfrm>
            <a:off x="5330428" y="6607373"/>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MongoDB</a:t>
            </a:r>
            <a:endParaRPr lang="en-US" sz="1600" dirty="0"/>
          </a:p>
        </p:txBody>
      </p:sp>
      <p:sp>
        <p:nvSpPr>
          <p:cNvPr id="24" name="Text 21"/>
          <p:cNvSpPr/>
          <p:nvPr/>
        </p:nvSpPr>
        <p:spPr>
          <a:xfrm>
            <a:off x="9720024" y="6607373"/>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Store and manage NoSQL documents</a:t>
            </a:r>
            <a:endParaRPr lang="en-US" sz="1600" dirty="0"/>
          </a:p>
        </p:txBody>
      </p:sp>
      <p:sp>
        <p:nvSpPr>
          <p:cNvPr id="25" name="Shape 22"/>
          <p:cNvSpPr/>
          <p:nvPr/>
        </p:nvSpPr>
        <p:spPr>
          <a:xfrm>
            <a:off x="729258" y="7068622"/>
            <a:ext cx="13170456" cy="592574"/>
          </a:xfrm>
          <a:prstGeom prst="rect">
            <a:avLst/>
          </a:prstGeom>
          <a:solidFill>
            <a:srgbClr val="000000">
              <a:alpha val="4000"/>
            </a:srgbClr>
          </a:solidFill>
          <a:ln/>
        </p:spPr>
      </p:sp>
      <p:sp>
        <p:nvSpPr>
          <p:cNvPr id="26" name="Text 23"/>
          <p:cNvSpPr/>
          <p:nvPr/>
        </p:nvSpPr>
        <p:spPr>
          <a:xfrm>
            <a:off x="937022" y="7199948"/>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Payment</a:t>
            </a:r>
            <a:endParaRPr lang="en-US" sz="1600" dirty="0"/>
          </a:p>
        </p:txBody>
      </p:sp>
      <p:sp>
        <p:nvSpPr>
          <p:cNvPr id="27" name="Text 24"/>
          <p:cNvSpPr/>
          <p:nvPr/>
        </p:nvSpPr>
        <p:spPr>
          <a:xfrm>
            <a:off x="5330428" y="7199948"/>
            <a:ext cx="396978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Razorpay</a:t>
            </a:r>
            <a:endParaRPr lang="en-US" sz="1600" dirty="0"/>
          </a:p>
        </p:txBody>
      </p:sp>
      <p:sp>
        <p:nvSpPr>
          <p:cNvPr id="28" name="Text 25"/>
          <p:cNvSpPr/>
          <p:nvPr/>
        </p:nvSpPr>
        <p:spPr>
          <a:xfrm>
            <a:off x="9720024" y="7199948"/>
            <a:ext cx="3973592" cy="329922"/>
          </a:xfrm>
          <a:prstGeom prst="rect">
            <a:avLst/>
          </a:prstGeom>
          <a:noFill/>
          <a:ln/>
        </p:spPr>
        <p:txBody>
          <a:bodyPr wrap="non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Secure online payment processing</a:t>
            </a:r>
            <a:endParaRPr lang="en-US" sz="1600" dirty="0"/>
          </a:p>
        </p:txBody>
      </p:sp>
      <p:pic>
        <p:nvPicPr>
          <p:cNvPr id="30" name="Picture 29">
            <a:extLst>
              <a:ext uri="{FF2B5EF4-FFF2-40B4-BE49-F238E27FC236}">
                <a16:creationId xmlns:a16="http://schemas.microsoft.com/office/drawing/2014/main" id="{BDA47D86-DBA9-4C8A-ABC4-D4B0374CFFD5}"/>
              </a:ext>
            </a:extLst>
          </p:cNvPr>
          <p:cNvPicPr>
            <a:picLocks noChangeAspect="1"/>
          </p:cNvPicPr>
          <p:nvPr/>
        </p:nvPicPr>
        <p:blipFill>
          <a:blip r:embed="rId4"/>
          <a:stretch>
            <a:fillRect/>
          </a:stretch>
        </p:blipFill>
        <p:spPr>
          <a:xfrm>
            <a:off x="12845772" y="7754056"/>
            <a:ext cx="1695687" cy="422092"/>
          </a:xfrm>
          <a:prstGeom prst="rect">
            <a:avLst/>
          </a:prstGeom>
        </p:spPr>
      </p:pic>
    </p:spTree>
    <p:extLst>
      <p:ext uri="{BB962C8B-B14F-4D97-AF65-F5344CB8AC3E}">
        <p14:creationId xmlns:p14="http://schemas.microsoft.com/office/powerpoint/2010/main" val="297224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922936" y="0"/>
            <a:ext cx="5707464"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Backend Folder Structure Overview</a:t>
            </a:r>
            <a:endParaRPr lang="en-US" sz="4450" dirty="0"/>
          </a:p>
        </p:txBody>
      </p:sp>
      <p:sp>
        <p:nvSpPr>
          <p:cNvPr id="4" name="Shape 1"/>
          <p:cNvSpPr/>
          <p:nvPr/>
        </p:nvSpPr>
        <p:spPr>
          <a:xfrm>
            <a:off x="793790" y="3109793"/>
            <a:ext cx="510302" cy="510302"/>
          </a:xfrm>
          <a:prstGeom prst="roundRect">
            <a:avLst>
              <a:gd name="adj" fmla="val 6667"/>
            </a:avLst>
          </a:prstGeom>
          <a:solidFill>
            <a:srgbClr val="E5DFD2"/>
          </a:solidFill>
          <a:ln/>
        </p:spPr>
      </p:sp>
      <p:sp>
        <p:nvSpPr>
          <p:cNvPr id="5" name="Text 2"/>
          <p:cNvSpPr/>
          <p:nvPr/>
        </p:nvSpPr>
        <p:spPr>
          <a:xfrm>
            <a:off x="1530906" y="31876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Key Directories</a:t>
            </a:r>
            <a:endParaRPr lang="en-US" sz="2200" dirty="0"/>
          </a:p>
        </p:txBody>
      </p:sp>
      <p:sp>
        <p:nvSpPr>
          <p:cNvPr id="6" name="Text 3"/>
          <p:cNvSpPr/>
          <p:nvPr/>
        </p:nvSpPr>
        <p:spPr>
          <a:xfrm>
            <a:off x="1530906" y="367807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Includes config, controllers, middleware, models, routes, and services for modular code organization.</a:t>
            </a:r>
            <a:endParaRPr lang="en-US" sz="1750" dirty="0"/>
          </a:p>
        </p:txBody>
      </p:sp>
      <p:sp>
        <p:nvSpPr>
          <p:cNvPr id="7" name="Shape 4"/>
          <p:cNvSpPr/>
          <p:nvPr/>
        </p:nvSpPr>
        <p:spPr>
          <a:xfrm>
            <a:off x="4713803" y="3109793"/>
            <a:ext cx="510302" cy="510302"/>
          </a:xfrm>
          <a:prstGeom prst="roundRect">
            <a:avLst>
              <a:gd name="adj" fmla="val 6667"/>
            </a:avLst>
          </a:prstGeom>
          <a:solidFill>
            <a:srgbClr val="E5DFD2"/>
          </a:solidFill>
          <a:ln/>
        </p:spPr>
      </p:sp>
      <p:sp>
        <p:nvSpPr>
          <p:cNvPr id="8" name="Text 5"/>
          <p:cNvSpPr/>
          <p:nvPr/>
        </p:nvSpPr>
        <p:spPr>
          <a:xfrm>
            <a:off x="5450919" y="31876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Controllers &amp; Services</a:t>
            </a:r>
            <a:endParaRPr lang="en-US" sz="2200" dirty="0"/>
          </a:p>
        </p:txBody>
      </p:sp>
      <p:sp>
        <p:nvSpPr>
          <p:cNvPr id="9" name="Text 6"/>
          <p:cNvSpPr/>
          <p:nvPr/>
        </p:nvSpPr>
        <p:spPr>
          <a:xfrm>
            <a:off x="5450919" y="3678079"/>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Handle business logic for orders, payments, products, users, and more.</a:t>
            </a:r>
            <a:endParaRPr lang="en-US" sz="1750" dirty="0"/>
          </a:p>
        </p:txBody>
      </p:sp>
      <p:sp>
        <p:nvSpPr>
          <p:cNvPr id="10" name="Shape 7"/>
          <p:cNvSpPr/>
          <p:nvPr/>
        </p:nvSpPr>
        <p:spPr>
          <a:xfrm>
            <a:off x="793790" y="5583317"/>
            <a:ext cx="510302" cy="510302"/>
          </a:xfrm>
          <a:prstGeom prst="roundRect">
            <a:avLst>
              <a:gd name="adj" fmla="val 6667"/>
            </a:avLst>
          </a:prstGeom>
          <a:solidFill>
            <a:srgbClr val="E5DFD2"/>
          </a:solidFill>
          <a:ln/>
        </p:spPr>
      </p:sp>
      <p:sp>
        <p:nvSpPr>
          <p:cNvPr id="11" name="Text 8"/>
          <p:cNvSpPr/>
          <p:nvPr/>
        </p:nvSpPr>
        <p:spPr>
          <a:xfrm>
            <a:off x="1530906" y="56611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Models &amp; Routes</a:t>
            </a:r>
            <a:endParaRPr lang="en-US" sz="2200" dirty="0"/>
          </a:p>
        </p:txBody>
      </p:sp>
      <p:sp>
        <p:nvSpPr>
          <p:cNvPr id="12" name="Text 9"/>
          <p:cNvSpPr/>
          <p:nvPr/>
        </p:nvSpPr>
        <p:spPr>
          <a:xfrm>
            <a:off x="1530906" y="615160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Define data schemas and API endpoints for seamless backend operations.</a:t>
            </a:r>
            <a:endParaRPr lang="en-US" sz="1750" dirty="0"/>
          </a:p>
        </p:txBody>
      </p:sp>
    </p:spTree>
    <p:extLst>
      <p:ext uri="{BB962C8B-B14F-4D97-AF65-F5344CB8AC3E}">
        <p14:creationId xmlns:p14="http://schemas.microsoft.com/office/powerpoint/2010/main" val="249729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043516" y="1"/>
            <a:ext cx="5586766"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Backend Folder Structure Overview</a:t>
            </a:r>
            <a:endParaRPr lang="en-US" sz="4450" dirty="0"/>
          </a:p>
        </p:txBody>
      </p:sp>
      <p:sp>
        <p:nvSpPr>
          <p:cNvPr id="4" name="Shape 1"/>
          <p:cNvSpPr/>
          <p:nvPr/>
        </p:nvSpPr>
        <p:spPr>
          <a:xfrm>
            <a:off x="793790" y="3109793"/>
            <a:ext cx="510302" cy="510302"/>
          </a:xfrm>
          <a:prstGeom prst="roundRect">
            <a:avLst>
              <a:gd name="adj" fmla="val 6667"/>
            </a:avLst>
          </a:prstGeom>
          <a:solidFill>
            <a:srgbClr val="E5DFD2"/>
          </a:solidFill>
          <a:ln/>
        </p:spPr>
      </p:sp>
      <p:sp>
        <p:nvSpPr>
          <p:cNvPr id="5" name="Text 2"/>
          <p:cNvSpPr/>
          <p:nvPr/>
        </p:nvSpPr>
        <p:spPr>
          <a:xfrm>
            <a:off x="1530906" y="31876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Admin &amp; Customer Modules</a:t>
            </a:r>
            <a:endParaRPr lang="en-US" sz="2200" dirty="0"/>
          </a:p>
        </p:txBody>
      </p:sp>
      <p:sp>
        <p:nvSpPr>
          <p:cNvPr id="6" name="Text 3"/>
          <p:cNvSpPr/>
          <p:nvPr/>
        </p:nvSpPr>
        <p:spPr>
          <a:xfrm>
            <a:off x="1530906" y="367807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Separate folders for admin dashboard and customer features like authentication and cart management.</a:t>
            </a:r>
            <a:endParaRPr lang="en-US" sz="1750" dirty="0"/>
          </a:p>
        </p:txBody>
      </p:sp>
      <p:sp>
        <p:nvSpPr>
          <p:cNvPr id="7" name="Shape 4"/>
          <p:cNvSpPr/>
          <p:nvPr/>
        </p:nvSpPr>
        <p:spPr>
          <a:xfrm>
            <a:off x="5159812" y="3099733"/>
            <a:ext cx="510302" cy="510302"/>
          </a:xfrm>
          <a:prstGeom prst="roundRect">
            <a:avLst>
              <a:gd name="adj" fmla="val 6667"/>
            </a:avLst>
          </a:prstGeom>
          <a:solidFill>
            <a:srgbClr val="E5DFD2"/>
          </a:solidFill>
          <a:ln/>
        </p:spPr>
      </p:sp>
      <p:sp>
        <p:nvSpPr>
          <p:cNvPr id="8" name="Text 5"/>
          <p:cNvSpPr/>
          <p:nvPr/>
        </p:nvSpPr>
        <p:spPr>
          <a:xfrm>
            <a:off x="5734289" y="3247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Pages &amp; Routers</a:t>
            </a:r>
            <a:endParaRPr lang="en-US" sz="2200" dirty="0"/>
          </a:p>
        </p:txBody>
      </p:sp>
      <p:sp>
        <p:nvSpPr>
          <p:cNvPr id="9" name="Text 6"/>
          <p:cNvSpPr/>
          <p:nvPr/>
        </p:nvSpPr>
        <p:spPr>
          <a:xfrm>
            <a:off x="5734289" y="367807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HomePage, routing components, and protected routes for user access control.</a:t>
            </a:r>
            <a:endParaRPr lang="en-US" sz="1750" dirty="0"/>
          </a:p>
        </p:txBody>
      </p:sp>
      <p:sp>
        <p:nvSpPr>
          <p:cNvPr id="10" name="Shape 7"/>
          <p:cNvSpPr/>
          <p:nvPr/>
        </p:nvSpPr>
        <p:spPr>
          <a:xfrm>
            <a:off x="793790" y="5583317"/>
            <a:ext cx="510302" cy="510302"/>
          </a:xfrm>
          <a:prstGeom prst="roundRect">
            <a:avLst>
              <a:gd name="adj" fmla="val 6667"/>
            </a:avLst>
          </a:prstGeom>
          <a:solidFill>
            <a:srgbClr val="E5DFD2"/>
          </a:solidFill>
          <a:ln/>
        </p:spPr>
      </p:sp>
      <p:sp>
        <p:nvSpPr>
          <p:cNvPr id="11" name="Text 8"/>
          <p:cNvSpPr/>
          <p:nvPr/>
        </p:nvSpPr>
        <p:spPr>
          <a:xfrm>
            <a:off x="1530906" y="56611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State Management</a:t>
            </a:r>
            <a:endParaRPr lang="en-US" sz="2200" dirty="0"/>
          </a:p>
        </p:txBody>
      </p:sp>
      <p:sp>
        <p:nvSpPr>
          <p:cNvPr id="12" name="Text 9"/>
          <p:cNvSpPr/>
          <p:nvPr/>
        </p:nvSpPr>
        <p:spPr>
          <a:xfrm>
            <a:off x="1530906" y="615160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Redux store with actions and reducers managing authentication, cart, orders, and payments.</a:t>
            </a:r>
            <a:endParaRPr lang="en-US" sz="1750" dirty="0"/>
          </a:p>
        </p:txBody>
      </p:sp>
    </p:spTree>
    <p:extLst>
      <p:ext uri="{BB962C8B-B14F-4D97-AF65-F5344CB8AC3E}">
        <p14:creationId xmlns:p14="http://schemas.microsoft.com/office/powerpoint/2010/main" val="417240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874" y="587335"/>
            <a:ext cx="7649051" cy="1334929"/>
          </a:xfrm>
          <a:prstGeom prst="rect">
            <a:avLst/>
          </a:prstGeom>
          <a:noFill/>
          <a:ln/>
        </p:spPr>
        <p:txBody>
          <a:bodyPr wrap="square" lIns="0" tIns="0" rIns="0" bIns="0" rtlCol="0" anchor="t"/>
          <a:lstStyle/>
          <a:p>
            <a:pPr marL="0" indent="0" algn="l">
              <a:lnSpc>
                <a:spcPts val="5250"/>
              </a:lnSpc>
              <a:buNone/>
            </a:pPr>
            <a:r>
              <a:rPr lang="en-US" sz="4200" b="1" dirty="0">
                <a:solidFill>
                  <a:srgbClr val="282824"/>
                </a:solidFill>
                <a:latin typeface="Lato Bold" pitchFamily="34" charset="0"/>
                <a:ea typeface="Lato Bold" pitchFamily="34" charset="-122"/>
                <a:cs typeface="Lato Bold" pitchFamily="34" charset="-120"/>
              </a:rPr>
              <a:t>Frontend-Backend Integration &amp; API Testing</a:t>
            </a:r>
            <a:endParaRPr lang="en-US" sz="4200" dirty="0"/>
          </a:p>
        </p:txBody>
      </p:sp>
      <p:pic>
        <p:nvPicPr>
          <p:cNvPr id="4" name="Image 1" descr="preencoded.png"/>
          <p:cNvPicPr>
            <a:picLocks noChangeAspect="1"/>
          </p:cNvPicPr>
          <p:nvPr/>
        </p:nvPicPr>
        <p:blipFill>
          <a:blip r:embed="rId4"/>
          <a:stretch>
            <a:fillRect/>
          </a:stretch>
        </p:blipFill>
        <p:spPr>
          <a:xfrm>
            <a:off x="6233874" y="2242542"/>
            <a:ext cx="1067872" cy="1913811"/>
          </a:xfrm>
          <a:prstGeom prst="rect">
            <a:avLst/>
          </a:prstGeom>
        </p:spPr>
      </p:pic>
      <p:sp>
        <p:nvSpPr>
          <p:cNvPr id="5" name="Text 1"/>
          <p:cNvSpPr/>
          <p:nvPr/>
        </p:nvSpPr>
        <p:spPr>
          <a:xfrm>
            <a:off x="7622024" y="2456021"/>
            <a:ext cx="2669619" cy="333613"/>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Integration Approach</a:t>
            </a:r>
            <a:endParaRPr lang="en-US" sz="2100" dirty="0"/>
          </a:p>
        </p:txBody>
      </p:sp>
      <p:sp>
        <p:nvSpPr>
          <p:cNvPr id="6" name="Text 2"/>
          <p:cNvSpPr/>
          <p:nvPr/>
        </p:nvSpPr>
        <p:spPr>
          <a:xfrm>
            <a:off x="7622024" y="2917746"/>
            <a:ext cx="6260902" cy="1025128"/>
          </a:xfrm>
          <a:prstGeom prst="rect">
            <a:avLst/>
          </a:prstGeom>
          <a:noFill/>
          <a:ln/>
        </p:spPr>
        <p:txBody>
          <a:bodyPr wrap="squar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Used Axios for asynchronous HTTP requests, centralized API endpoints via environment variables, enabling real-time data updates without page reloads.</a:t>
            </a:r>
            <a:endParaRPr lang="en-US" sz="1650" dirty="0"/>
          </a:p>
        </p:txBody>
      </p:sp>
      <p:pic>
        <p:nvPicPr>
          <p:cNvPr id="7" name="Image 2" descr="preencoded.png"/>
          <p:cNvPicPr>
            <a:picLocks noChangeAspect="1"/>
          </p:cNvPicPr>
          <p:nvPr/>
        </p:nvPicPr>
        <p:blipFill>
          <a:blip r:embed="rId5"/>
          <a:stretch>
            <a:fillRect/>
          </a:stretch>
        </p:blipFill>
        <p:spPr>
          <a:xfrm>
            <a:off x="6233874" y="4156353"/>
            <a:ext cx="1067872" cy="1913811"/>
          </a:xfrm>
          <a:prstGeom prst="rect">
            <a:avLst/>
          </a:prstGeom>
        </p:spPr>
      </p:pic>
      <p:sp>
        <p:nvSpPr>
          <p:cNvPr id="8" name="Text 3"/>
          <p:cNvSpPr/>
          <p:nvPr/>
        </p:nvSpPr>
        <p:spPr>
          <a:xfrm>
            <a:off x="7622024" y="4369832"/>
            <a:ext cx="2669619" cy="333613"/>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API Testing</a:t>
            </a:r>
            <a:endParaRPr lang="en-US" sz="2100" dirty="0"/>
          </a:p>
        </p:txBody>
      </p:sp>
      <p:sp>
        <p:nvSpPr>
          <p:cNvPr id="9" name="Text 4"/>
          <p:cNvSpPr/>
          <p:nvPr/>
        </p:nvSpPr>
        <p:spPr>
          <a:xfrm>
            <a:off x="7622024" y="4831556"/>
            <a:ext cx="6260902" cy="1025128"/>
          </a:xfrm>
          <a:prstGeom prst="rect">
            <a:avLst/>
          </a:prstGeom>
          <a:noFill/>
          <a:ln/>
        </p:spPr>
        <p:txBody>
          <a:bodyPr wrap="squar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Frontend tested button clicks and form submissions, backend tested with Postman to ensure correct responses and data consistency.</a:t>
            </a:r>
            <a:endParaRPr lang="en-US" sz="1650" dirty="0"/>
          </a:p>
        </p:txBody>
      </p:sp>
      <p:pic>
        <p:nvPicPr>
          <p:cNvPr id="10" name="Image 3" descr="preencoded.png"/>
          <p:cNvPicPr>
            <a:picLocks noChangeAspect="1"/>
          </p:cNvPicPr>
          <p:nvPr/>
        </p:nvPicPr>
        <p:blipFill>
          <a:blip r:embed="rId6"/>
          <a:stretch>
            <a:fillRect/>
          </a:stretch>
        </p:blipFill>
        <p:spPr>
          <a:xfrm>
            <a:off x="6233874" y="6070163"/>
            <a:ext cx="1067872" cy="1572101"/>
          </a:xfrm>
          <a:prstGeom prst="rect">
            <a:avLst/>
          </a:prstGeom>
        </p:spPr>
      </p:pic>
      <p:sp>
        <p:nvSpPr>
          <p:cNvPr id="11" name="Text 5"/>
          <p:cNvSpPr/>
          <p:nvPr/>
        </p:nvSpPr>
        <p:spPr>
          <a:xfrm>
            <a:off x="7622024" y="6283643"/>
            <a:ext cx="2669619" cy="333613"/>
          </a:xfrm>
          <a:prstGeom prst="rect">
            <a:avLst/>
          </a:prstGeom>
          <a:noFill/>
          <a:ln/>
        </p:spPr>
        <p:txBody>
          <a:bodyPr wrap="none" lIns="0" tIns="0" rIns="0" bIns="0" rtlCol="0" anchor="t"/>
          <a:lstStyle/>
          <a:p>
            <a:pPr marL="0" indent="0" algn="l">
              <a:lnSpc>
                <a:spcPts val="2600"/>
              </a:lnSpc>
              <a:buNone/>
            </a:pPr>
            <a:r>
              <a:rPr lang="en-US" sz="2100" b="1" dirty="0">
                <a:solidFill>
                  <a:srgbClr val="4A4A45"/>
                </a:solidFill>
                <a:latin typeface="Lato Bold" pitchFamily="34" charset="0"/>
                <a:ea typeface="Lato Bold" pitchFamily="34" charset="-122"/>
                <a:cs typeface="Lato Bold" pitchFamily="34" charset="-120"/>
              </a:rPr>
              <a:t>UI Feedback</a:t>
            </a:r>
            <a:endParaRPr lang="en-US" sz="2100" dirty="0"/>
          </a:p>
        </p:txBody>
      </p:sp>
      <p:sp>
        <p:nvSpPr>
          <p:cNvPr id="12" name="Text 6"/>
          <p:cNvSpPr/>
          <p:nvPr/>
        </p:nvSpPr>
        <p:spPr>
          <a:xfrm>
            <a:off x="7622024" y="6745367"/>
            <a:ext cx="6260902" cy="683419"/>
          </a:xfrm>
          <a:prstGeom prst="rect">
            <a:avLst/>
          </a:prstGeom>
          <a:noFill/>
          <a:ln/>
        </p:spPr>
        <p:txBody>
          <a:bodyPr wrap="squar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Implemented loading indicators and success/error messages for smooth user experience.</a:t>
            </a:r>
            <a:endParaRPr lang="en-US" sz="1650" dirty="0"/>
          </a:p>
        </p:txBody>
      </p:sp>
      <p:pic>
        <p:nvPicPr>
          <p:cNvPr id="14" name="Picture 13">
            <a:extLst>
              <a:ext uri="{FF2B5EF4-FFF2-40B4-BE49-F238E27FC236}">
                <a16:creationId xmlns:a16="http://schemas.microsoft.com/office/drawing/2014/main" id="{E2A596AF-C245-4DCE-AF99-756A519C39FC}"/>
              </a:ext>
            </a:extLst>
          </p:cNvPr>
          <p:cNvPicPr>
            <a:picLocks noChangeAspect="1"/>
          </p:cNvPicPr>
          <p:nvPr/>
        </p:nvPicPr>
        <p:blipFill>
          <a:blip r:embed="rId7"/>
          <a:stretch>
            <a:fillRect/>
          </a:stretch>
        </p:blipFill>
        <p:spPr>
          <a:xfrm>
            <a:off x="12869050" y="7428786"/>
            <a:ext cx="1695687" cy="800212"/>
          </a:xfrm>
          <a:prstGeom prst="rect">
            <a:avLst/>
          </a:prstGeom>
        </p:spPr>
      </p:pic>
    </p:spTree>
    <p:extLst>
      <p:ext uri="{BB962C8B-B14F-4D97-AF65-F5344CB8AC3E}">
        <p14:creationId xmlns:p14="http://schemas.microsoft.com/office/powerpoint/2010/main" val="418465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10098762"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Razorpay Payment Gateway Integration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Backend Setup</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Configured Razorpay API keys securely, implemented order generation and payment signature validation logic.</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Frontend Setup</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Integrated Razorpay checkout script, enabling a seamless payment modal with pre-filled customer details for smooth transactions.</a:t>
            </a:r>
            <a:endParaRPr lang="en-US" sz="1750" dirty="0"/>
          </a:p>
        </p:txBody>
      </p:sp>
      <p:pic>
        <p:nvPicPr>
          <p:cNvPr id="10" name="Picture 9">
            <a:extLst>
              <a:ext uri="{FF2B5EF4-FFF2-40B4-BE49-F238E27FC236}">
                <a16:creationId xmlns:a16="http://schemas.microsoft.com/office/drawing/2014/main" id="{29918977-CCD1-4025-9C1B-DC188194D73C}"/>
              </a:ext>
            </a:extLst>
          </p:cNvPr>
          <p:cNvPicPr>
            <a:picLocks noChangeAspect="1"/>
          </p:cNvPicPr>
          <p:nvPr/>
        </p:nvPicPr>
        <p:blipFill>
          <a:blip r:embed="rId3"/>
          <a:stretch>
            <a:fillRect/>
          </a:stretch>
        </p:blipFill>
        <p:spPr>
          <a:xfrm>
            <a:off x="12530296" y="7332100"/>
            <a:ext cx="2023500" cy="800212"/>
          </a:xfrm>
          <a:prstGeom prst="rect">
            <a:avLst/>
          </a:prstGeom>
        </p:spPr>
      </p:pic>
    </p:spTree>
    <p:extLst>
      <p:ext uri="{BB962C8B-B14F-4D97-AF65-F5344CB8AC3E}">
        <p14:creationId xmlns:p14="http://schemas.microsoft.com/office/powerpoint/2010/main" val="37960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t="11108" r="1007"/>
          <a:stretch/>
        </p:blipFill>
        <p:spPr>
          <a:xfrm>
            <a:off x="9118879" y="118826"/>
            <a:ext cx="5486400" cy="2419587"/>
          </a:xfrm>
          <a:prstGeom prst="rect">
            <a:avLst/>
          </a:prstGeom>
        </p:spPr>
      </p:pic>
      <p:sp>
        <p:nvSpPr>
          <p:cNvPr id="3" name="Text 0"/>
          <p:cNvSpPr/>
          <p:nvPr/>
        </p:nvSpPr>
        <p:spPr>
          <a:xfrm>
            <a:off x="793790" y="1085493"/>
            <a:ext cx="6824186"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User Experience Workflow</a:t>
            </a:r>
            <a:endParaRPr lang="en-US" sz="4450" dirty="0"/>
          </a:p>
        </p:txBody>
      </p:sp>
      <p:pic>
        <p:nvPicPr>
          <p:cNvPr id="4" name="Image 1" descr="preencoded.png"/>
          <p:cNvPicPr>
            <a:picLocks noChangeAspect="1"/>
          </p:cNvPicPr>
          <p:nvPr/>
        </p:nvPicPr>
        <p:blipFill>
          <a:blip r:embed="rId4"/>
          <a:stretch>
            <a:fillRect/>
          </a:stretch>
        </p:blipFill>
        <p:spPr>
          <a:xfrm>
            <a:off x="793790" y="2134433"/>
            <a:ext cx="1134070" cy="1669852"/>
          </a:xfrm>
          <a:prstGeom prst="rect">
            <a:avLst/>
          </a:prstGeom>
        </p:spPr>
      </p:pic>
      <p:sp>
        <p:nvSpPr>
          <p:cNvPr id="5" name="Text 1"/>
          <p:cNvSpPr/>
          <p:nvPr/>
        </p:nvSpPr>
        <p:spPr>
          <a:xfrm>
            <a:off x="2268022" y="23612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Browsing &amp; Searching</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Users can explore products without logging in, using search, filters, and sorting to find desired items.</a:t>
            </a:r>
            <a:endParaRPr lang="en-US" sz="1750" dirty="0"/>
          </a:p>
        </p:txBody>
      </p:sp>
      <p:pic>
        <p:nvPicPr>
          <p:cNvPr id="7" name="Image 2" descr="preencoded.png"/>
          <p:cNvPicPr>
            <a:picLocks noChangeAspect="1"/>
          </p:cNvPicPr>
          <p:nvPr/>
        </p:nvPicPr>
        <p:blipFill>
          <a:blip r:embed="rId5"/>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Login/Register</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To place orders, users must create an account or log in, ensuring secure transactions and personalized service.</a:t>
            </a:r>
            <a:endParaRPr lang="en-US" sz="1750" dirty="0"/>
          </a:p>
        </p:txBody>
      </p:sp>
      <p:pic>
        <p:nvPicPr>
          <p:cNvPr id="10" name="Image 3" descr="preencoded.png"/>
          <p:cNvPicPr>
            <a:picLocks noChangeAspect="1"/>
          </p:cNvPicPr>
          <p:nvPr/>
        </p:nvPicPr>
        <p:blipFill>
          <a:blip r:embed="rId6"/>
          <a:stretch>
            <a:fillRect/>
          </a:stretch>
        </p:blipFill>
        <p:spPr>
          <a:xfrm>
            <a:off x="793790" y="5474137"/>
            <a:ext cx="1134070" cy="1669852"/>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Adding to Cart</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Selected products can be added to the cart for review before purchase.</a:t>
            </a:r>
            <a:endParaRPr lang="en-US" sz="1750" dirty="0"/>
          </a:p>
        </p:txBody>
      </p:sp>
      <p:pic>
        <p:nvPicPr>
          <p:cNvPr id="16" name="Picture 15">
            <a:extLst>
              <a:ext uri="{FF2B5EF4-FFF2-40B4-BE49-F238E27FC236}">
                <a16:creationId xmlns:a16="http://schemas.microsoft.com/office/drawing/2014/main" id="{F8F0F79E-337A-49FF-9F9B-7DDAD29B79E4}"/>
              </a:ext>
            </a:extLst>
          </p:cNvPr>
          <p:cNvPicPr>
            <a:picLocks noChangeAspect="1"/>
          </p:cNvPicPr>
          <p:nvPr/>
        </p:nvPicPr>
        <p:blipFill rotWithShape="1">
          <a:blip r:embed="rId7"/>
          <a:srcRect t="10154" r="997"/>
          <a:stretch/>
        </p:blipFill>
        <p:spPr>
          <a:xfrm>
            <a:off x="9118879" y="5548504"/>
            <a:ext cx="5486400" cy="2562270"/>
          </a:xfrm>
          <a:prstGeom prst="rect">
            <a:avLst/>
          </a:prstGeom>
        </p:spPr>
      </p:pic>
      <p:pic>
        <p:nvPicPr>
          <p:cNvPr id="18" name="Picture 17">
            <a:extLst>
              <a:ext uri="{FF2B5EF4-FFF2-40B4-BE49-F238E27FC236}">
                <a16:creationId xmlns:a16="http://schemas.microsoft.com/office/drawing/2014/main" id="{EDB093B1-DCA6-4367-A183-2C5BE5C6F699}"/>
              </a:ext>
            </a:extLst>
          </p:cNvPr>
          <p:cNvPicPr>
            <a:picLocks noChangeAspect="1"/>
          </p:cNvPicPr>
          <p:nvPr/>
        </p:nvPicPr>
        <p:blipFill rotWithShape="1">
          <a:blip r:embed="rId8"/>
          <a:srcRect t="10154"/>
          <a:stretch/>
        </p:blipFill>
        <p:spPr>
          <a:xfrm>
            <a:off x="9118879" y="2851666"/>
            <a:ext cx="5486400" cy="25622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551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System Integration &amp; Key Considerations</a:t>
            </a:r>
            <a:endParaRPr lang="en-US" sz="4450" dirty="0"/>
          </a:p>
        </p:txBody>
      </p:sp>
      <p:sp>
        <p:nvSpPr>
          <p:cNvPr id="4" name="Shape 1"/>
          <p:cNvSpPr/>
          <p:nvPr/>
        </p:nvSpPr>
        <p:spPr>
          <a:xfrm>
            <a:off x="793790" y="3033236"/>
            <a:ext cx="3664863" cy="2387084"/>
          </a:xfrm>
          <a:prstGeom prst="roundRect">
            <a:avLst>
              <a:gd name="adj" fmla="val 1425"/>
            </a:avLst>
          </a:prstGeom>
          <a:solidFill>
            <a:srgbClr val="E5DFD2"/>
          </a:solidFill>
          <a:ln/>
        </p:spPr>
      </p:sp>
      <p:sp>
        <p:nvSpPr>
          <p:cNvPr id="5" name="Text 2"/>
          <p:cNvSpPr/>
          <p:nvPr/>
        </p:nvSpPr>
        <p:spPr>
          <a:xfrm>
            <a:off x="1020604" y="3260050"/>
            <a:ext cx="3211235" cy="708660"/>
          </a:xfrm>
          <a:prstGeom prst="rect">
            <a:avLst/>
          </a:prstGeom>
          <a:noFill/>
          <a:ln/>
        </p:spPr>
        <p:txBody>
          <a:bodyPr wrap="squar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Dynamic User Interaction</a:t>
            </a:r>
            <a:endParaRPr lang="en-US" sz="2200" dirty="0"/>
          </a:p>
        </p:txBody>
      </p:sp>
      <p:sp>
        <p:nvSpPr>
          <p:cNvPr id="6" name="Text 3"/>
          <p:cNvSpPr/>
          <p:nvPr/>
        </p:nvSpPr>
        <p:spPr>
          <a:xfrm>
            <a:off x="1020604" y="4104799"/>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User actions update backend data in real-time, reflecting instantly on the UI.</a:t>
            </a:r>
            <a:endParaRPr lang="en-US" sz="1750" dirty="0"/>
          </a:p>
        </p:txBody>
      </p:sp>
      <p:sp>
        <p:nvSpPr>
          <p:cNvPr id="7" name="Shape 4"/>
          <p:cNvSpPr/>
          <p:nvPr/>
        </p:nvSpPr>
        <p:spPr>
          <a:xfrm>
            <a:off x="4685467" y="3033236"/>
            <a:ext cx="3664863" cy="2387084"/>
          </a:xfrm>
          <a:prstGeom prst="roundRect">
            <a:avLst>
              <a:gd name="adj" fmla="val 1425"/>
            </a:avLst>
          </a:prstGeom>
          <a:solidFill>
            <a:srgbClr val="E5DFD2"/>
          </a:solidFill>
          <a:ln/>
        </p:spPr>
      </p:sp>
      <p:sp>
        <p:nvSpPr>
          <p:cNvPr id="8" name="Text 5"/>
          <p:cNvSpPr/>
          <p:nvPr/>
        </p:nvSpPr>
        <p:spPr>
          <a:xfrm>
            <a:off x="4912281" y="3260050"/>
            <a:ext cx="3211235" cy="708660"/>
          </a:xfrm>
          <a:prstGeom prst="rect">
            <a:avLst/>
          </a:prstGeom>
          <a:noFill/>
          <a:ln/>
        </p:spPr>
        <p:txBody>
          <a:bodyPr wrap="squar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Security &amp; Responsiveness</a:t>
            </a:r>
            <a:endParaRPr lang="en-US" sz="2200" dirty="0"/>
          </a:p>
        </p:txBody>
      </p:sp>
      <p:sp>
        <p:nvSpPr>
          <p:cNvPr id="9" name="Text 6"/>
          <p:cNvSpPr/>
          <p:nvPr/>
        </p:nvSpPr>
        <p:spPr>
          <a:xfrm>
            <a:off x="4912281" y="4104799"/>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API keys protected, error handling implemented, and design optimized for all devices.</a:t>
            </a:r>
            <a:endParaRPr lang="en-US" sz="1750" dirty="0"/>
          </a:p>
        </p:txBody>
      </p:sp>
      <p:sp>
        <p:nvSpPr>
          <p:cNvPr id="10" name="Shape 7"/>
          <p:cNvSpPr/>
          <p:nvPr/>
        </p:nvSpPr>
        <p:spPr>
          <a:xfrm>
            <a:off x="793790" y="5647134"/>
            <a:ext cx="7556421" cy="1306949"/>
          </a:xfrm>
          <a:prstGeom prst="roundRect">
            <a:avLst>
              <a:gd name="adj" fmla="val 2603"/>
            </a:avLst>
          </a:prstGeom>
          <a:solidFill>
            <a:srgbClr val="E5DFD2"/>
          </a:solidFill>
          <a:ln/>
        </p:spPr>
      </p:sp>
      <p:sp>
        <p:nvSpPr>
          <p:cNvPr id="11" name="Text 8"/>
          <p:cNvSpPr/>
          <p:nvPr/>
        </p:nvSpPr>
        <p:spPr>
          <a:xfrm>
            <a:off x="1020604" y="58739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Smooth Experience</a:t>
            </a:r>
            <a:endParaRPr lang="en-US" sz="2200" dirty="0"/>
          </a:p>
        </p:txBody>
      </p:sp>
      <p:sp>
        <p:nvSpPr>
          <p:cNvPr id="12" name="Text 9"/>
          <p:cNvSpPr/>
          <p:nvPr/>
        </p:nvSpPr>
        <p:spPr>
          <a:xfrm>
            <a:off x="1020604" y="6364367"/>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Minimal page reloads ensure a fluid shopping and checkout process.</a:t>
            </a:r>
            <a:endParaRPr lang="en-US" sz="1750" dirty="0"/>
          </a:p>
        </p:txBody>
      </p:sp>
    </p:spTree>
    <p:extLst>
      <p:ext uri="{BB962C8B-B14F-4D97-AF65-F5344CB8AC3E}">
        <p14:creationId xmlns:p14="http://schemas.microsoft.com/office/powerpoint/2010/main" val="155066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8656"/>
            <a:ext cx="4820007" cy="602456"/>
          </a:xfrm>
          <a:prstGeom prst="rect">
            <a:avLst/>
          </a:prstGeom>
          <a:noFill/>
          <a:ln/>
        </p:spPr>
        <p:txBody>
          <a:bodyPr wrap="none" lIns="0" tIns="0" rIns="0" bIns="0" rtlCol="0" anchor="t"/>
          <a:lstStyle/>
          <a:p>
            <a:pPr marL="0" indent="0" algn="l">
              <a:lnSpc>
                <a:spcPts val="4700"/>
              </a:lnSpc>
              <a:buNone/>
            </a:pPr>
            <a:r>
              <a:rPr lang="en-US" sz="3750" b="1" dirty="0">
                <a:solidFill>
                  <a:srgbClr val="282824"/>
                </a:solidFill>
                <a:latin typeface="Lato Bold" pitchFamily="34" charset="0"/>
                <a:ea typeface="Lato Bold" pitchFamily="34" charset="-122"/>
                <a:cs typeface="Lato Bold" pitchFamily="34" charset="-120"/>
              </a:rPr>
              <a:t>System Requirements</a:t>
            </a:r>
            <a:endParaRPr lang="en-US" sz="3750" dirty="0"/>
          </a:p>
        </p:txBody>
      </p:sp>
      <p:sp>
        <p:nvSpPr>
          <p:cNvPr id="3" name="Shape 1"/>
          <p:cNvSpPr/>
          <p:nvPr/>
        </p:nvSpPr>
        <p:spPr>
          <a:xfrm>
            <a:off x="793790" y="1666637"/>
            <a:ext cx="13042821" cy="5257456"/>
          </a:xfrm>
          <a:prstGeom prst="roundRect">
            <a:avLst>
              <a:gd name="adj" fmla="val 491"/>
            </a:avLst>
          </a:prstGeom>
          <a:noFill/>
          <a:ln w="7620">
            <a:solidFill>
              <a:srgbClr val="000000">
                <a:alpha val="8000"/>
              </a:srgbClr>
            </a:solidFill>
            <a:prstDash val="solid"/>
          </a:ln>
        </p:spPr>
      </p:sp>
      <p:sp>
        <p:nvSpPr>
          <p:cNvPr id="4" name="Shape 2"/>
          <p:cNvSpPr/>
          <p:nvPr/>
        </p:nvSpPr>
        <p:spPr>
          <a:xfrm>
            <a:off x="801410" y="1674257"/>
            <a:ext cx="13026271" cy="554831"/>
          </a:xfrm>
          <a:prstGeom prst="rect">
            <a:avLst/>
          </a:prstGeom>
          <a:solidFill>
            <a:srgbClr val="FFFFFF">
              <a:alpha val="4000"/>
            </a:srgbClr>
          </a:solidFill>
          <a:ln/>
        </p:spPr>
      </p:sp>
      <p:sp>
        <p:nvSpPr>
          <p:cNvPr id="5" name="Text 3"/>
          <p:cNvSpPr/>
          <p:nvPr/>
        </p:nvSpPr>
        <p:spPr>
          <a:xfrm>
            <a:off x="995601" y="1797487"/>
            <a:ext cx="3952280" cy="308372"/>
          </a:xfrm>
          <a:prstGeom prst="rect">
            <a:avLst/>
          </a:prstGeom>
          <a:noFill/>
          <a:ln/>
        </p:spPr>
        <p:txBody>
          <a:bodyPr wrap="none" lIns="0" tIns="0" rIns="0" bIns="0" rtlCol="0" anchor="t"/>
          <a:lstStyle/>
          <a:p>
            <a:pPr marL="0" indent="0" algn="l">
              <a:lnSpc>
                <a:spcPts val="2400"/>
              </a:lnSpc>
              <a:buNone/>
            </a:pPr>
            <a:r>
              <a:rPr lang="en-US" sz="1500" b="1" dirty="0">
                <a:solidFill>
                  <a:srgbClr val="4A4A45"/>
                </a:solidFill>
                <a:latin typeface="Lato" pitchFamily="34" charset="0"/>
                <a:ea typeface="Lato" pitchFamily="34" charset="-122"/>
                <a:cs typeface="Lato" pitchFamily="34" charset="-120"/>
              </a:rPr>
              <a:t>Category</a:t>
            </a:r>
            <a:endParaRPr lang="en-US" sz="1500" dirty="0"/>
          </a:p>
        </p:txBody>
      </p:sp>
      <p:sp>
        <p:nvSpPr>
          <p:cNvPr id="6" name="Text 4"/>
          <p:cNvSpPr/>
          <p:nvPr/>
        </p:nvSpPr>
        <p:spPr>
          <a:xfrm>
            <a:off x="5341025" y="1797487"/>
            <a:ext cx="3948470" cy="308372"/>
          </a:xfrm>
          <a:prstGeom prst="rect">
            <a:avLst/>
          </a:prstGeom>
          <a:noFill/>
          <a:ln/>
        </p:spPr>
        <p:txBody>
          <a:bodyPr wrap="none" lIns="0" tIns="0" rIns="0" bIns="0" rtlCol="0" anchor="t"/>
          <a:lstStyle/>
          <a:p>
            <a:pPr marL="0" indent="0" algn="l">
              <a:lnSpc>
                <a:spcPts val="2400"/>
              </a:lnSpc>
              <a:buNone/>
            </a:pPr>
            <a:r>
              <a:rPr lang="en-US" sz="1500" b="1" dirty="0">
                <a:solidFill>
                  <a:srgbClr val="4A4A45"/>
                </a:solidFill>
                <a:latin typeface="Lato" pitchFamily="34" charset="0"/>
                <a:ea typeface="Lato" pitchFamily="34" charset="-122"/>
                <a:cs typeface="Lato" pitchFamily="34" charset="-120"/>
              </a:rPr>
              <a:t>Specification</a:t>
            </a:r>
            <a:endParaRPr lang="en-US" sz="1500" dirty="0"/>
          </a:p>
        </p:txBody>
      </p:sp>
      <p:sp>
        <p:nvSpPr>
          <p:cNvPr id="7" name="Text 5"/>
          <p:cNvSpPr/>
          <p:nvPr/>
        </p:nvSpPr>
        <p:spPr>
          <a:xfrm>
            <a:off x="9682639" y="1797487"/>
            <a:ext cx="3952280" cy="308372"/>
          </a:xfrm>
          <a:prstGeom prst="rect">
            <a:avLst/>
          </a:prstGeom>
          <a:noFill/>
          <a:ln/>
        </p:spPr>
        <p:txBody>
          <a:bodyPr wrap="none" lIns="0" tIns="0" rIns="0" bIns="0" rtlCol="0" anchor="t"/>
          <a:lstStyle/>
          <a:p>
            <a:pPr marL="0" indent="0" algn="l">
              <a:lnSpc>
                <a:spcPts val="2400"/>
              </a:lnSpc>
              <a:buNone/>
            </a:pPr>
            <a:r>
              <a:rPr lang="en-US" sz="1500" b="1" dirty="0">
                <a:solidFill>
                  <a:srgbClr val="4A4A45"/>
                </a:solidFill>
                <a:latin typeface="Lato" pitchFamily="34" charset="0"/>
                <a:ea typeface="Lato" pitchFamily="34" charset="-122"/>
                <a:cs typeface="Lato" pitchFamily="34" charset="-120"/>
              </a:rPr>
              <a:t>Details</a:t>
            </a:r>
            <a:endParaRPr lang="en-US" sz="1500" dirty="0"/>
          </a:p>
        </p:txBody>
      </p:sp>
      <p:sp>
        <p:nvSpPr>
          <p:cNvPr id="8" name="Shape 6"/>
          <p:cNvSpPr/>
          <p:nvPr/>
        </p:nvSpPr>
        <p:spPr>
          <a:xfrm>
            <a:off x="801410" y="2229088"/>
            <a:ext cx="13026271" cy="554831"/>
          </a:xfrm>
          <a:prstGeom prst="rect">
            <a:avLst/>
          </a:prstGeom>
          <a:solidFill>
            <a:srgbClr val="000000">
              <a:alpha val="4000"/>
            </a:srgbClr>
          </a:solidFill>
          <a:ln/>
        </p:spPr>
      </p:sp>
      <p:sp>
        <p:nvSpPr>
          <p:cNvPr id="9" name="Text 7"/>
          <p:cNvSpPr/>
          <p:nvPr/>
        </p:nvSpPr>
        <p:spPr>
          <a:xfrm>
            <a:off x="995601" y="2352318"/>
            <a:ext cx="3952280" cy="323612"/>
          </a:xfrm>
          <a:prstGeom prst="rect">
            <a:avLst/>
          </a:prstGeom>
          <a:noFill/>
          <a:ln/>
        </p:spPr>
        <p:txBody>
          <a:bodyPr wrap="none" lIns="0" tIns="0" rIns="0" bIns="0" rtlCol="0" anchor="t"/>
          <a:lstStyle/>
          <a:p>
            <a:pPr marL="0" indent="0" algn="l">
              <a:lnSpc>
                <a:spcPts val="2400"/>
              </a:lnSpc>
              <a:buNone/>
            </a:pPr>
            <a:r>
              <a:rPr lang="en-US" sz="1500" dirty="0">
                <a:solidFill>
                  <a:srgbClr val="000000"/>
                </a:solidFill>
                <a:latin typeface="Lato" pitchFamily="34" charset="0"/>
                <a:ea typeface="Lato" pitchFamily="34" charset="-122"/>
                <a:cs typeface="Lato" pitchFamily="34" charset="-120"/>
              </a:rPr>
              <a:t>🖥️</a:t>
            </a:r>
            <a:r>
              <a:rPr lang="en-US" sz="1500" dirty="0">
                <a:solidFill>
                  <a:srgbClr val="4A4A45"/>
                </a:solidFill>
                <a:latin typeface="Lato" pitchFamily="34" charset="0"/>
                <a:ea typeface="Lato" pitchFamily="34" charset="-122"/>
                <a:cs typeface="Lato" pitchFamily="34" charset="-120"/>
              </a:rPr>
              <a:t> Web Users</a:t>
            </a:r>
            <a:endParaRPr lang="en-US" sz="1500" dirty="0"/>
          </a:p>
        </p:txBody>
      </p:sp>
      <p:sp>
        <p:nvSpPr>
          <p:cNvPr id="10" name="Text 8"/>
          <p:cNvSpPr/>
          <p:nvPr/>
        </p:nvSpPr>
        <p:spPr>
          <a:xfrm>
            <a:off x="5341025" y="2352318"/>
            <a:ext cx="394847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Device</a:t>
            </a:r>
            <a:endParaRPr lang="en-US" sz="1500" dirty="0"/>
          </a:p>
        </p:txBody>
      </p:sp>
      <p:sp>
        <p:nvSpPr>
          <p:cNvPr id="11" name="Text 9"/>
          <p:cNvSpPr/>
          <p:nvPr/>
        </p:nvSpPr>
        <p:spPr>
          <a:xfrm>
            <a:off x="9682639" y="2352318"/>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Smartphone, Tablet, or PC (2 GB RAM min)</a:t>
            </a:r>
            <a:endParaRPr lang="en-US" sz="1500" dirty="0"/>
          </a:p>
        </p:txBody>
      </p:sp>
      <p:sp>
        <p:nvSpPr>
          <p:cNvPr id="12" name="Shape 10"/>
          <p:cNvSpPr/>
          <p:nvPr/>
        </p:nvSpPr>
        <p:spPr>
          <a:xfrm>
            <a:off x="801410" y="2783919"/>
            <a:ext cx="13026271" cy="554831"/>
          </a:xfrm>
          <a:prstGeom prst="rect">
            <a:avLst/>
          </a:prstGeom>
          <a:solidFill>
            <a:srgbClr val="FFFFFF">
              <a:alpha val="4000"/>
            </a:srgbClr>
          </a:solidFill>
          <a:ln/>
        </p:spPr>
      </p:sp>
      <p:sp>
        <p:nvSpPr>
          <p:cNvPr id="13" name="Text 11"/>
          <p:cNvSpPr/>
          <p:nvPr/>
        </p:nvSpPr>
        <p:spPr>
          <a:xfrm>
            <a:off x="5337215" y="2907149"/>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OS</a:t>
            </a:r>
            <a:endParaRPr lang="en-US" sz="1500" dirty="0"/>
          </a:p>
        </p:txBody>
      </p:sp>
      <p:sp>
        <p:nvSpPr>
          <p:cNvPr id="14" name="Text 12"/>
          <p:cNvSpPr/>
          <p:nvPr/>
        </p:nvSpPr>
        <p:spPr>
          <a:xfrm>
            <a:off x="9682639" y="2907149"/>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iOS 13+, Windows 10+, macOS 10.15+</a:t>
            </a:r>
            <a:endParaRPr lang="en-US" sz="1500" dirty="0"/>
          </a:p>
        </p:txBody>
      </p:sp>
      <p:sp>
        <p:nvSpPr>
          <p:cNvPr id="15" name="Shape 13"/>
          <p:cNvSpPr/>
          <p:nvPr/>
        </p:nvSpPr>
        <p:spPr>
          <a:xfrm>
            <a:off x="801410" y="3338751"/>
            <a:ext cx="13026271" cy="584685"/>
          </a:xfrm>
          <a:prstGeom prst="rect">
            <a:avLst/>
          </a:prstGeom>
          <a:solidFill>
            <a:srgbClr val="000000">
              <a:alpha val="4000"/>
            </a:srgbClr>
          </a:solidFill>
          <a:ln/>
        </p:spPr>
      </p:sp>
      <p:sp>
        <p:nvSpPr>
          <p:cNvPr id="16" name="Text 14"/>
          <p:cNvSpPr/>
          <p:nvPr/>
        </p:nvSpPr>
        <p:spPr>
          <a:xfrm>
            <a:off x="5206587" y="6391582"/>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Browser</a:t>
            </a:r>
            <a:endParaRPr lang="en-US" sz="1500" dirty="0"/>
          </a:p>
        </p:txBody>
      </p:sp>
      <p:sp>
        <p:nvSpPr>
          <p:cNvPr id="17" name="Text 15"/>
          <p:cNvSpPr/>
          <p:nvPr/>
        </p:nvSpPr>
        <p:spPr>
          <a:xfrm>
            <a:off x="9659129" y="6307349"/>
            <a:ext cx="3952280" cy="616744"/>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Modern browsers supported (Chrome v90+, Firefox v90+, Safari 13+  recommended)</a:t>
            </a:r>
            <a:endParaRPr lang="en-US" sz="1500" dirty="0"/>
          </a:p>
        </p:txBody>
      </p:sp>
      <p:sp>
        <p:nvSpPr>
          <p:cNvPr id="18" name="Shape 16"/>
          <p:cNvSpPr/>
          <p:nvPr/>
        </p:nvSpPr>
        <p:spPr>
          <a:xfrm>
            <a:off x="669591" y="4252781"/>
            <a:ext cx="13026271" cy="225847"/>
          </a:xfrm>
          <a:prstGeom prst="rect">
            <a:avLst/>
          </a:prstGeom>
          <a:solidFill>
            <a:srgbClr val="FFFFFF">
              <a:alpha val="4000"/>
            </a:srgbClr>
          </a:solidFill>
          <a:ln/>
        </p:spPr>
      </p:sp>
      <p:sp>
        <p:nvSpPr>
          <p:cNvPr id="19" name="Text 17"/>
          <p:cNvSpPr/>
          <p:nvPr/>
        </p:nvSpPr>
        <p:spPr>
          <a:xfrm>
            <a:off x="5306908" y="4606782"/>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Internet</a:t>
            </a:r>
            <a:endParaRPr lang="en-US" sz="1500" dirty="0"/>
          </a:p>
        </p:txBody>
      </p:sp>
      <p:sp>
        <p:nvSpPr>
          <p:cNvPr id="20" name="Text 18"/>
          <p:cNvSpPr/>
          <p:nvPr/>
        </p:nvSpPr>
        <p:spPr>
          <a:xfrm>
            <a:off x="9659129" y="4638031"/>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512 Kbps minimum (2 Mbps recommended)</a:t>
            </a:r>
            <a:endParaRPr lang="en-US" sz="1500" dirty="0"/>
          </a:p>
        </p:txBody>
      </p:sp>
      <p:sp>
        <p:nvSpPr>
          <p:cNvPr id="21" name="Shape 19"/>
          <p:cNvSpPr/>
          <p:nvPr/>
        </p:nvSpPr>
        <p:spPr>
          <a:xfrm>
            <a:off x="781406" y="4534943"/>
            <a:ext cx="13067588" cy="554831"/>
          </a:xfrm>
          <a:prstGeom prst="rect">
            <a:avLst/>
          </a:prstGeom>
          <a:solidFill>
            <a:srgbClr val="000000">
              <a:alpha val="4000"/>
            </a:srgbClr>
          </a:solidFill>
          <a:ln/>
        </p:spPr>
      </p:sp>
      <p:sp>
        <p:nvSpPr>
          <p:cNvPr id="22" name="Text 20"/>
          <p:cNvSpPr/>
          <p:nvPr/>
        </p:nvSpPr>
        <p:spPr>
          <a:xfrm>
            <a:off x="5206587" y="5221261"/>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JavaScript</a:t>
            </a:r>
            <a:endParaRPr lang="en-US" sz="1500" dirty="0"/>
          </a:p>
        </p:txBody>
      </p:sp>
      <p:sp>
        <p:nvSpPr>
          <p:cNvPr id="23" name="Text 21"/>
          <p:cNvSpPr/>
          <p:nvPr/>
        </p:nvSpPr>
        <p:spPr>
          <a:xfrm>
            <a:off x="9682639" y="5253830"/>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Must be enabled</a:t>
            </a:r>
            <a:endParaRPr lang="en-US" sz="1500" dirty="0"/>
          </a:p>
        </p:txBody>
      </p:sp>
      <p:sp>
        <p:nvSpPr>
          <p:cNvPr id="24" name="Shape 22"/>
          <p:cNvSpPr/>
          <p:nvPr/>
        </p:nvSpPr>
        <p:spPr>
          <a:xfrm>
            <a:off x="785573" y="5765468"/>
            <a:ext cx="13026271" cy="554831"/>
          </a:xfrm>
          <a:prstGeom prst="rect">
            <a:avLst/>
          </a:prstGeom>
          <a:solidFill>
            <a:srgbClr val="FFFFFF">
              <a:alpha val="4000"/>
            </a:srgbClr>
          </a:solidFill>
          <a:ln/>
        </p:spPr>
        <p:txBody>
          <a:bodyPr/>
          <a:lstStyle/>
          <a:p>
            <a:endParaRPr lang="en-IN" dirty="0"/>
          </a:p>
        </p:txBody>
      </p:sp>
      <p:sp>
        <p:nvSpPr>
          <p:cNvPr id="25" name="Text 23"/>
          <p:cNvSpPr/>
          <p:nvPr/>
        </p:nvSpPr>
        <p:spPr>
          <a:xfrm>
            <a:off x="5206587" y="5803477"/>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Storage</a:t>
            </a:r>
            <a:endParaRPr lang="en-US" sz="1500" dirty="0"/>
          </a:p>
        </p:txBody>
      </p:sp>
      <p:sp>
        <p:nvSpPr>
          <p:cNvPr id="26" name="Text 24"/>
          <p:cNvSpPr/>
          <p:nvPr/>
        </p:nvSpPr>
        <p:spPr>
          <a:xfrm>
            <a:off x="9659129" y="5799899"/>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Enough for browser + cache (~100MB)</a:t>
            </a:r>
            <a:endParaRPr lang="en-US" sz="1500" dirty="0"/>
          </a:p>
        </p:txBody>
      </p:sp>
      <p:sp>
        <p:nvSpPr>
          <p:cNvPr id="27" name="Shape 25"/>
          <p:cNvSpPr/>
          <p:nvPr/>
        </p:nvSpPr>
        <p:spPr>
          <a:xfrm>
            <a:off x="791944" y="5595526"/>
            <a:ext cx="13026271" cy="652873"/>
          </a:xfrm>
          <a:prstGeom prst="rect">
            <a:avLst/>
          </a:prstGeom>
          <a:solidFill>
            <a:srgbClr val="000000">
              <a:alpha val="4000"/>
            </a:srgbClr>
          </a:solidFill>
          <a:ln/>
        </p:spPr>
        <p:txBody>
          <a:bodyPr/>
          <a:lstStyle/>
          <a:p>
            <a:endParaRPr lang="en-IN" dirty="0"/>
          </a:p>
        </p:txBody>
      </p:sp>
      <p:sp>
        <p:nvSpPr>
          <p:cNvPr id="29" name="Text 27"/>
          <p:cNvSpPr/>
          <p:nvPr/>
        </p:nvSpPr>
        <p:spPr>
          <a:xfrm>
            <a:off x="991791" y="3446725"/>
            <a:ext cx="3952280" cy="323612"/>
          </a:xfrm>
          <a:prstGeom prst="rect">
            <a:avLst/>
          </a:prstGeom>
          <a:noFill/>
          <a:ln/>
        </p:spPr>
        <p:txBody>
          <a:bodyPr wrap="none" lIns="0" tIns="0" rIns="0" bIns="0" rtlCol="0" anchor="t"/>
          <a:lstStyle/>
          <a:p>
            <a:pPr marL="0" indent="0" algn="l">
              <a:lnSpc>
                <a:spcPts val="2400"/>
              </a:lnSpc>
              <a:buNone/>
            </a:pPr>
            <a:r>
              <a:rPr lang="en-US" sz="1500" dirty="0">
                <a:solidFill>
                  <a:srgbClr val="000000"/>
                </a:solidFill>
                <a:latin typeface="Lato" pitchFamily="34" charset="0"/>
                <a:ea typeface="Lato" pitchFamily="34" charset="-122"/>
                <a:cs typeface="Lato" pitchFamily="34" charset="-120"/>
              </a:rPr>
              <a:t>📱</a:t>
            </a:r>
            <a:r>
              <a:rPr lang="en-US" sz="1500" dirty="0">
                <a:solidFill>
                  <a:srgbClr val="4A4A45"/>
                </a:solidFill>
                <a:latin typeface="Lato" pitchFamily="34" charset="0"/>
                <a:ea typeface="Lato" pitchFamily="34" charset="-122"/>
                <a:cs typeface="Lato" pitchFamily="34" charset="-120"/>
              </a:rPr>
              <a:t> Mobile </a:t>
            </a:r>
            <a:endParaRPr lang="en-US" sz="1500" dirty="0"/>
          </a:p>
        </p:txBody>
      </p:sp>
      <p:sp>
        <p:nvSpPr>
          <p:cNvPr id="31" name="Text 29"/>
          <p:cNvSpPr/>
          <p:nvPr/>
        </p:nvSpPr>
        <p:spPr>
          <a:xfrm>
            <a:off x="5324474" y="4022943"/>
            <a:ext cx="394847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OS </a:t>
            </a:r>
            <a:endParaRPr lang="en-US" sz="1500" dirty="0"/>
          </a:p>
        </p:txBody>
      </p:sp>
      <p:sp>
        <p:nvSpPr>
          <p:cNvPr id="33" name="Text 31"/>
          <p:cNvSpPr/>
          <p:nvPr/>
        </p:nvSpPr>
        <p:spPr>
          <a:xfrm>
            <a:off x="9682639" y="3376945"/>
            <a:ext cx="395228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Android 8.0+, iOS 13+</a:t>
            </a:r>
            <a:endParaRPr lang="en-US" sz="1500" dirty="0"/>
          </a:p>
        </p:txBody>
      </p:sp>
      <p:sp>
        <p:nvSpPr>
          <p:cNvPr id="34" name="Shape 32"/>
          <p:cNvSpPr/>
          <p:nvPr/>
        </p:nvSpPr>
        <p:spPr>
          <a:xfrm>
            <a:off x="801410" y="6297448"/>
            <a:ext cx="13026271" cy="528634"/>
          </a:xfrm>
          <a:prstGeom prst="rect">
            <a:avLst/>
          </a:prstGeom>
          <a:solidFill>
            <a:srgbClr val="FFFFFF">
              <a:alpha val="4000"/>
            </a:srgbClr>
          </a:solidFill>
          <a:ln/>
        </p:spPr>
      </p:sp>
      <p:sp>
        <p:nvSpPr>
          <p:cNvPr id="35" name="Text 33"/>
          <p:cNvSpPr/>
          <p:nvPr/>
        </p:nvSpPr>
        <p:spPr>
          <a:xfrm>
            <a:off x="995601" y="6803231"/>
            <a:ext cx="3952280" cy="308372"/>
          </a:xfrm>
          <a:prstGeom prst="rect">
            <a:avLst/>
          </a:prstGeom>
          <a:noFill/>
          <a:ln/>
        </p:spPr>
        <p:txBody>
          <a:bodyPr wrap="none" lIns="0" tIns="0" rIns="0" bIns="0" rtlCol="0" anchor="t"/>
          <a:lstStyle/>
          <a:p>
            <a:pPr marL="0" indent="0" algn="l">
              <a:lnSpc>
                <a:spcPts val="2400"/>
              </a:lnSpc>
              <a:buNone/>
            </a:pPr>
            <a:endParaRPr lang="en-US" sz="1500" dirty="0"/>
          </a:p>
        </p:txBody>
      </p:sp>
      <p:sp>
        <p:nvSpPr>
          <p:cNvPr id="36" name="Text 34"/>
          <p:cNvSpPr/>
          <p:nvPr/>
        </p:nvSpPr>
        <p:spPr>
          <a:xfrm>
            <a:off x="5324475" y="3404608"/>
            <a:ext cx="3948470" cy="308372"/>
          </a:xfrm>
          <a:prstGeom prst="rect">
            <a:avLst/>
          </a:prstGeom>
          <a:noFill/>
          <a:ln/>
        </p:spPr>
        <p:txBody>
          <a:bodyPr wrap="non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Requirements</a:t>
            </a:r>
            <a:endParaRPr lang="en-US" sz="1500" dirty="0"/>
          </a:p>
        </p:txBody>
      </p:sp>
      <p:sp>
        <p:nvSpPr>
          <p:cNvPr id="37" name="Text 35"/>
          <p:cNvSpPr/>
          <p:nvPr/>
        </p:nvSpPr>
        <p:spPr>
          <a:xfrm>
            <a:off x="9659129" y="3922582"/>
            <a:ext cx="3952280" cy="616744"/>
          </a:xfrm>
          <a:prstGeom prst="rect">
            <a:avLst/>
          </a:prstGeom>
          <a:noFill/>
          <a:ln/>
        </p:spPr>
        <p:txBody>
          <a:bodyPr wrap="square" lIns="0" tIns="0" rIns="0" bIns="0" rtlCol="0" anchor="t"/>
          <a:lstStyle/>
          <a:p>
            <a:pPr marL="0" indent="0" algn="l">
              <a:lnSpc>
                <a:spcPts val="2400"/>
              </a:lnSpc>
              <a:buNone/>
            </a:pPr>
            <a:r>
              <a:rPr lang="en-US" sz="1500" dirty="0">
                <a:solidFill>
                  <a:srgbClr val="4A4A45"/>
                </a:solidFill>
                <a:latin typeface="Lato" pitchFamily="34" charset="0"/>
                <a:ea typeface="Lato" pitchFamily="34" charset="-122"/>
                <a:cs typeface="Lato" pitchFamily="34" charset="-120"/>
              </a:rPr>
              <a:t>RAM: 2 GB or more, Browser/WebView compatible</a:t>
            </a:r>
            <a:endParaRPr lang="en-US" sz="1500" dirty="0"/>
          </a:p>
        </p:txBody>
      </p:sp>
      <p:pic>
        <p:nvPicPr>
          <p:cNvPr id="39" name="Picture 38">
            <a:extLst>
              <a:ext uri="{FF2B5EF4-FFF2-40B4-BE49-F238E27FC236}">
                <a16:creationId xmlns:a16="http://schemas.microsoft.com/office/drawing/2014/main" id="{B1D99F6D-1540-48A8-8409-3041DC2B3285}"/>
              </a:ext>
            </a:extLst>
          </p:cNvPr>
          <p:cNvPicPr>
            <a:picLocks noChangeAspect="1"/>
          </p:cNvPicPr>
          <p:nvPr/>
        </p:nvPicPr>
        <p:blipFill>
          <a:blip r:embed="rId3"/>
          <a:stretch>
            <a:fillRect/>
          </a:stretch>
        </p:blipFill>
        <p:spPr>
          <a:xfrm>
            <a:off x="12610818" y="7702955"/>
            <a:ext cx="2019582" cy="466790"/>
          </a:xfrm>
          <a:prstGeom prst="rect">
            <a:avLst/>
          </a:prstGeom>
        </p:spPr>
      </p:pic>
      <p:cxnSp>
        <p:nvCxnSpPr>
          <p:cNvPr id="41" name="Straight Connector 40">
            <a:extLst>
              <a:ext uri="{FF2B5EF4-FFF2-40B4-BE49-F238E27FC236}">
                <a16:creationId xmlns:a16="http://schemas.microsoft.com/office/drawing/2014/main" id="{CC4B7FAD-941B-4A5C-8D7F-A7015463144A}"/>
              </a:ext>
            </a:extLst>
          </p:cNvPr>
          <p:cNvCxnSpPr>
            <a:cxnSpLocks/>
          </p:cNvCxnSpPr>
          <p:nvPr/>
        </p:nvCxnSpPr>
        <p:spPr>
          <a:xfrm flipV="1">
            <a:off x="793849" y="3326689"/>
            <a:ext cx="13055145" cy="27663"/>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B98217B1-D9A9-4378-BACD-C5C2D1197BF1}"/>
              </a:ext>
            </a:extLst>
          </p:cNvPr>
          <p:cNvCxnSpPr>
            <a:cxnSpLocks/>
          </p:cNvCxnSpPr>
          <p:nvPr/>
        </p:nvCxnSpPr>
        <p:spPr>
          <a:xfrm>
            <a:off x="802123" y="4534943"/>
            <a:ext cx="1304687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8716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2950" y="585192"/>
            <a:ext cx="6336030" cy="663297"/>
          </a:xfrm>
          <a:prstGeom prst="rect">
            <a:avLst/>
          </a:prstGeom>
          <a:noFill/>
          <a:ln/>
        </p:spPr>
        <p:txBody>
          <a:bodyPr wrap="none" lIns="0" tIns="0" rIns="0" bIns="0" rtlCol="0" anchor="t"/>
          <a:lstStyle/>
          <a:p>
            <a:pPr marL="0" indent="0" algn="l">
              <a:lnSpc>
                <a:spcPts val="5200"/>
              </a:lnSpc>
              <a:buNone/>
            </a:pPr>
            <a:r>
              <a:rPr lang="en-US" sz="4150" b="1" dirty="0">
                <a:solidFill>
                  <a:srgbClr val="282824"/>
                </a:solidFill>
                <a:latin typeface="Lato Bold" pitchFamily="34" charset="0"/>
                <a:ea typeface="Lato Bold" pitchFamily="34" charset="-122"/>
                <a:cs typeface="Lato Bold" pitchFamily="34" charset="-120"/>
              </a:rPr>
              <a:t>Conclusion &amp; Future Scope</a:t>
            </a:r>
            <a:endParaRPr lang="en-US" sz="4150" dirty="0"/>
          </a:p>
        </p:txBody>
      </p:sp>
      <p:sp>
        <p:nvSpPr>
          <p:cNvPr id="3" name="Shape 1"/>
          <p:cNvSpPr/>
          <p:nvPr/>
        </p:nvSpPr>
        <p:spPr>
          <a:xfrm>
            <a:off x="742950" y="1672947"/>
            <a:ext cx="159187" cy="798552"/>
          </a:xfrm>
          <a:prstGeom prst="roundRect">
            <a:avLst>
              <a:gd name="adj" fmla="val 20003"/>
            </a:avLst>
          </a:prstGeom>
          <a:solidFill>
            <a:srgbClr val="E5DFD2"/>
          </a:solidFill>
          <a:ln/>
        </p:spPr>
      </p:sp>
      <p:sp>
        <p:nvSpPr>
          <p:cNvPr id="4" name="Text 2"/>
          <p:cNvSpPr/>
          <p:nvPr/>
        </p:nvSpPr>
        <p:spPr>
          <a:xfrm>
            <a:off x="1220510" y="1672947"/>
            <a:ext cx="2981206" cy="331708"/>
          </a:xfrm>
          <a:prstGeom prst="rect">
            <a:avLst/>
          </a:prstGeom>
          <a:noFill/>
          <a:ln/>
        </p:spPr>
        <p:txBody>
          <a:bodyPr wrap="none" lIns="0" tIns="0" rIns="0" bIns="0" rtlCol="0" anchor="t"/>
          <a:lstStyle/>
          <a:p>
            <a:pPr marL="0" indent="0" algn="l">
              <a:lnSpc>
                <a:spcPts val="2600"/>
              </a:lnSpc>
              <a:buNone/>
            </a:pPr>
            <a:r>
              <a:rPr lang="en-US" sz="2050" b="1" dirty="0">
                <a:solidFill>
                  <a:srgbClr val="4A4A45"/>
                </a:solidFill>
                <a:latin typeface="Lato Bold" pitchFamily="34" charset="0"/>
                <a:ea typeface="Lato Bold" pitchFamily="34" charset="-122"/>
                <a:cs typeface="Lato Bold" pitchFamily="34" charset="-120"/>
              </a:rPr>
              <a:t>Smart Recommendations</a:t>
            </a:r>
            <a:endParaRPr lang="en-US" sz="2050" dirty="0"/>
          </a:p>
        </p:txBody>
      </p:sp>
      <p:sp>
        <p:nvSpPr>
          <p:cNvPr id="5" name="Text 3"/>
          <p:cNvSpPr/>
          <p:nvPr/>
        </p:nvSpPr>
        <p:spPr>
          <a:xfrm>
            <a:off x="1220510" y="2131933"/>
            <a:ext cx="12666940" cy="339566"/>
          </a:xfrm>
          <a:prstGeom prst="rect">
            <a:avLst/>
          </a:prstGeom>
          <a:noFill/>
          <a:ln/>
        </p:spPr>
        <p:txBody>
          <a:bodyPr wrap="non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Use AI to personalize product suggestions based on user behavior.</a:t>
            </a:r>
            <a:endParaRPr lang="en-US" sz="1650" dirty="0"/>
          </a:p>
        </p:txBody>
      </p:sp>
      <p:sp>
        <p:nvSpPr>
          <p:cNvPr id="6" name="Shape 4"/>
          <p:cNvSpPr/>
          <p:nvPr/>
        </p:nvSpPr>
        <p:spPr>
          <a:xfrm>
            <a:off x="1061323" y="2683669"/>
            <a:ext cx="159187" cy="798552"/>
          </a:xfrm>
          <a:prstGeom prst="roundRect">
            <a:avLst>
              <a:gd name="adj" fmla="val 20003"/>
            </a:avLst>
          </a:prstGeom>
          <a:solidFill>
            <a:srgbClr val="E5DFD2"/>
          </a:solidFill>
          <a:ln/>
        </p:spPr>
      </p:sp>
      <p:sp>
        <p:nvSpPr>
          <p:cNvPr id="7" name="Text 5"/>
          <p:cNvSpPr/>
          <p:nvPr/>
        </p:nvSpPr>
        <p:spPr>
          <a:xfrm>
            <a:off x="1538883" y="2683669"/>
            <a:ext cx="2653427" cy="331708"/>
          </a:xfrm>
          <a:prstGeom prst="rect">
            <a:avLst/>
          </a:prstGeom>
          <a:noFill/>
          <a:ln/>
        </p:spPr>
        <p:txBody>
          <a:bodyPr wrap="none" lIns="0" tIns="0" rIns="0" bIns="0" rtlCol="0" anchor="t"/>
          <a:lstStyle/>
          <a:p>
            <a:pPr marL="0" indent="0" algn="l">
              <a:lnSpc>
                <a:spcPts val="2600"/>
              </a:lnSpc>
              <a:buNone/>
            </a:pPr>
            <a:r>
              <a:rPr lang="en-US" sz="2050" b="1" dirty="0">
                <a:solidFill>
                  <a:srgbClr val="4A4A45"/>
                </a:solidFill>
                <a:latin typeface="Lato Bold" pitchFamily="34" charset="0"/>
                <a:ea typeface="Lato Bold" pitchFamily="34" charset="-122"/>
                <a:cs typeface="Lato Bold" pitchFamily="34" charset="-120"/>
              </a:rPr>
              <a:t>Augmented Reality</a:t>
            </a:r>
            <a:endParaRPr lang="en-US" sz="2050" dirty="0"/>
          </a:p>
        </p:txBody>
      </p:sp>
      <p:sp>
        <p:nvSpPr>
          <p:cNvPr id="8" name="Text 6"/>
          <p:cNvSpPr/>
          <p:nvPr/>
        </p:nvSpPr>
        <p:spPr>
          <a:xfrm>
            <a:off x="1538883" y="3142655"/>
            <a:ext cx="12348567" cy="339566"/>
          </a:xfrm>
          <a:prstGeom prst="rect">
            <a:avLst/>
          </a:prstGeom>
          <a:noFill/>
          <a:ln/>
        </p:spPr>
        <p:txBody>
          <a:bodyPr wrap="non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Enable virtual try-on features to boost confidence and reduce returns.</a:t>
            </a:r>
            <a:endParaRPr lang="en-US" sz="1650" dirty="0"/>
          </a:p>
        </p:txBody>
      </p:sp>
      <p:sp>
        <p:nvSpPr>
          <p:cNvPr id="9" name="Shape 7"/>
          <p:cNvSpPr/>
          <p:nvPr/>
        </p:nvSpPr>
        <p:spPr>
          <a:xfrm>
            <a:off x="1379696" y="3694390"/>
            <a:ext cx="159187" cy="798552"/>
          </a:xfrm>
          <a:prstGeom prst="roundRect">
            <a:avLst>
              <a:gd name="adj" fmla="val 20003"/>
            </a:avLst>
          </a:prstGeom>
          <a:solidFill>
            <a:srgbClr val="E5DFD2"/>
          </a:solidFill>
          <a:ln/>
        </p:spPr>
      </p:sp>
      <p:sp>
        <p:nvSpPr>
          <p:cNvPr id="10" name="Text 8"/>
          <p:cNvSpPr/>
          <p:nvPr/>
        </p:nvSpPr>
        <p:spPr>
          <a:xfrm>
            <a:off x="1857256" y="3694390"/>
            <a:ext cx="3287435" cy="331708"/>
          </a:xfrm>
          <a:prstGeom prst="rect">
            <a:avLst/>
          </a:prstGeom>
          <a:noFill/>
          <a:ln/>
        </p:spPr>
        <p:txBody>
          <a:bodyPr wrap="none" lIns="0" tIns="0" rIns="0" bIns="0" rtlCol="0" anchor="t"/>
          <a:lstStyle/>
          <a:p>
            <a:pPr marL="0" indent="0" algn="l">
              <a:lnSpc>
                <a:spcPts val="2600"/>
              </a:lnSpc>
              <a:buNone/>
            </a:pPr>
            <a:r>
              <a:rPr lang="en-US" sz="2050" b="1" dirty="0">
                <a:solidFill>
                  <a:srgbClr val="4A4A45"/>
                </a:solidFill>
                <a:latin typeface="Lato Bold" pitchFamily="34" charset="0"/>
                <a:ea typeface="Lato Bold" pitchFamily="34" charset="-122"/>
                <a:cs typeface="Lato Bold" pitchFamily="34" charset="-120"/>
              </a:rPr>
              <a:t>Mobile Apps &amp; Marketplace</a:t>
            </a:r>
            <a:endParaRPr lang="en-US" sz="2050" dirty="0"/>
          </a:p>
        </p:txBody>
      </p:sp>
      <p:sp>
        <p:nvSpPr>
          <p:cNvPr id="11" name="Text 9"/>
          <p:cNvSpPr/>
          <p:nvPr/>
        </p:nvSpPr>
        <p:spPr>
          <a:xfrm>
            <a:off x="1857256" y="4153376"/>
            <a:ext cx="12030194" cy="339566"/>
          </a:xfrm>
          <a:prstGeom prst="rect">
            <a:avLst/>
          </a:prstGeom>
          <a:noFill/>
          <a:ln/>
        </p:spPr>
        <p:txBody>
          <a:bodyPr wrap="non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Develop native apps and expand to a multi-vendor platform for broader reach.</a:t>
            </a:r>
            <a:endParaRPr lang="en-US" sz="1650" dirty="0"/>
          </a:p>
        </p:txBody>
      </p:sp>
      <p:sp>
        <p:nvSpPr>
          <p:cNvPr id="12" name="Shape 10"/>
          <p:cNvSpPr/>
          <p:nvPr/>
        </p:nvSpPr>
        <p:spPr>
          <a:xfrm>
            <a:off x="1698188" y="4705112"/>
            <a:ext cx="159187" cy="798552"/>
          </a:xfrm>
          <a:prstGeom prst="roundRect">
            <a:avLst>
              <a:gd name="adj" fmla="val 20003"/>
            </a:avLst>
          </a:prstGeom>
          <a:solidFill>
            <a:srgbClr val="E5DFD2"/>
          </a:solidFill>
          <a:ln/>
        </p:spPr>
      </p:sp>
      <p:sp>
        <p:nvSpPr>
          <p:cNvPr id="13" name="Text 11"/>
          <p:cNvSpPr/>
          <p:nvPr/>
        </p:nvSpPr>
        <p:spPr>
          <a:xfrm>
            <a:off x="2175748" y="4705112"/>
            <a:ext cx="4448056" cy="331708"/>
          </a:xfrm>
          <a:prstGeom prst="rect">
            <a:avLst/>
          </a:prstGeom>
          <a:noFill/>
          <a:ln/>
        </p:spPr>
        <p:txBody>
          <a:bodyPr wrap="none" lIns="0" tIns="0" rIns="0" bIns="0" rtlCol="0" anchor="t"/>
          <a:lstStyle/>
          <a:p>
            <a:pPr marL="0" indent="0" algn="l">
              <a:lnSpc>
                <a:spcPts val="2600"/>
              </a:lnSpc>
              <a:buNone/>
            </a:pPr>
            <a:r>
              <a:rPr lang="en-US" sz="2050" b="1" dirty="0">
                <a:solidFill>
                  <a:srgbClr val="4A4A45"/>
                </a:solidFill>
                <a:latin typeface="Lato Bold" pitchFamily="34" charset="0"/>
                <a:ea typeface="Lato Bold" pitchFamily="34" charset="-122"/>
                <a:cs typeface="Lato Bold" pitchFamily="34" charset="-120"/>
              </a:rPr>
              <a:t>Customer Engagement &amp; Admin Tools</a:t>
            </a:r>
            <a:endParaRPr lang="en-US" sz="2050" dirty="0"/>
          </a:p>
        </p:txBody>
      </p:sp>
      <p:sp>
        <p:nvSpPr>
          <p:cNvPr id="14" name="Text 12"/>
          <p:cNvSpPr/>
          <p:nvPr/>
        </p:nvSpPr>
        <p:spPr>
          <a:xfrm>
            <a:off x="2175748" y="5164098"/>
            <a:ext cx="11711702" cy="339566"/>
          </a:xfrm>
          <a:prstGeom prst="rect">
            <a:avLst/>
          </a:prstGeom>
          <a:noFill/>
          <a:ln/>
        </p:spPr>
        <p:txBody>
          <a:bodyPr wrap="non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Introduce chatbots, and advanced analytics dashboards.</a:t>
            </a:r>
            <a:endParaRPr lang="en-US" sz="1650" dirty="0"/>
          </a:p>
        </p:txBody>
      </p:sp>
      <p:sp>
        <p:nvSpPr>
          <p:cNvPr id="15" name="Shape 13"/>
          <p:cNvSpPr/>
          <p:nvPr/>
        </p:nvSpPr>
        <p:spPr>
          <a:xfrm>
            <a:off x="2008791" y="5707976"/>
            <a:ext cx="159187" cy="798552"/>
          </a:xfrm>
          <a:prstGeom prst="roundRect">
            <a:avLst>
              <a:gd name="adj" fmla="val 20003"/>
            </a:avLst>
          </a:prstGeom>
          <a:solidFill>
            <a:srgbClr val="E5DFD2"/>
          </a:solidFill>
          <a:ln/>
        </p:spPr>
      </p:sp>
      <p:sp>
        <p:nvSpPr>
          <p:cNvPr id="16" name="Text 14"/>
          <p:cNvSpPr/>
          <p:nvPr/>
        </p:nvSpPr>
        <p:spPr>
          <a:xfrm>
            <a:off x="2379771" y="5673387"/>
            <a:ext cx="2653427" cy="331708"/>
          </a:xfrm>
          <a:prstGeom prst="rect">
            <a:avLst/>
          </a:prstGeom>
          <a:noFill/>
          <a:ln/>
        </p:spPr>
        <p:txBody>
          <a:bodyPr wrap="none" lIns="0" tIns="0" rIns="0" bIns="0" rtlCol="0" anchor="t"/>
          <a:lstStyle/>
          <a:p>
            <a:pPr marL="0" indent="0" algn="l">
              <a:lnSpc>
                <a:spcPts val="2600"/>
              </a:lnSpc>
              <a:buNone/>
            </a:pPr>
            <a:r>
              <a:rPr lang="en-US" sz="2050" b="1" dirty="0">
                <a:solidFill>
                  <a:srgbClr val="4A4A45"/>
                </a:solidFill>
                <a:latin typeface="Lato Bold" pitchFamily="34" charset="0"/>
                <a:ea typeface="Lato Bold" pitchFamily="34" charset="-122"/>
                <a:cs typeface="Lato Bold" pitchFamily="34" charset="-120"/>
              </a:rPr>
              <a:t>Inclusive Design</a:t>
            </a:r>
            <a:endParaRPr lang="en-US" sz="2050" dirty="0"/>
          </a:p>
        </p:txBody>
      </p:sp>
      <p:sp>
        <p:nvSpPr>
          <p:cNvPr id="17" name="Text 15"/>
          <p:cNvSpPr/>
          <p:nvPr/>
        </p:nvSpPr>
        <p:spPr>
          <a:xfrm>
            <a:off x="2379771" y="6127220"/>
            <a:ext cx="12030194" cy="339566"/>
          </a:xfrm>
          <a:prstGeom prst="rect">
            <a:avLst/>
          </a:prstGeom>
          <a:noFill/>
          <a:ln/>
        </p:spPr>
        <p:txBody>
          <a:bodyPr wrap="non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Add multilingual support and accessibility features for wider usability.</a:t>
            </a:r>
            <a:endParaRPr lang="en-US" sz="1650" dirty="0"/>
          </a:p>
        </p:txBody>
      </p:sp>
      <p:sp>
        <p:nvSpPr>
          <p:cNvPr id="18" name="Text 16"/>
          <p:cNvSpPr/>
          <p:nvPr/>
        </p:nvSpPr>
        <p:spPr>
          <a:xfrm>
            <a:off x="742950" y="6965275"/>
            <a:ext cx="13144500" cy="679133"/>
          </a:xfrm>
          <a:prstGeom prst="rect">
            <a:avLst/>
          </a:prstGeom>
          <a:noFill/>
          <a:ln/>
        </p:spPr>
        <p:txBody>
          <a:bodyPr wrap="square" lIns="0" tIns="0" rIns="0" bIns="0" rtlCol="0" anchor="t"/>
          <a:lstStyle/>
          <a:p>
            <a:pPr marL="0" indent="0" algn="l">
              <a:lnSpc>
                <a:spcPts val="2650"/>
              </a:lnSpc>
              <a:buNone/>
            </a:pPr>
            <a:r>
              <a:rPr lang="en-US" sz="1650" dirty="0">
                <a:solidFill>
                  <a:srgbClr val="4A4A45"/>
                </a:solidFill>
                <a:latin typeface="Lato" pitchFamily="34" charset="0"/>
                <a:ea typeface="Lato" pitchFamily="34" charset="-122"/>
                <a:cs typeface="Lato" pitchFamily="34" charset="-120"/>
              </a:rPr>
              <a:t>Fashion Hive combines modern technology and strategic foresight to deliver a scalable, secure, and user-friendly e-commerce platform ready to evolve with future retail trends.</a:t>
            </a:r>
            <a:endParaRPr lang="en-US" sz="1650" dirty="0"/>
          </a:p>
        </p:txBody>
      </p:sp>
      <p:pic>
        <p:nvPicPr>
          <p:cNvPr id="20" name="Picture 19">
            <a:extLst>
              <a:ext uri="{FF2B5EF4-FFF2-40B4-BE49-F238E27FC236}">
                <a16:creationId xmlns:a16="http://schemas.microsoft.com/office/drawing/2014/main" id="{E5056113-5158-41EC-99B8-32B7F730FACC}"/>
              </a:ext>
            </a:extLst>
          </p:cNvPr>
          <p:cNvPicPr>
            <a:picLocks noChangeAspect="1"/>
          </p:cNvPicPr>
          <p:nvPr/>
        </p:nvPicPr>
        <p:blipFill>
          <a:blip r:embed="rId3"/>
          <a:stretch>
            <a:fillRect/>
          </a:stretch>
        </p:blipFill>
        <p:spPr>
          <a:xfrm>
            <a:off x="12848059" y="7388073"/>
            <a:ext cx="1695687" cy="800212"/>
          </a:xfrm>
          <a:prstGeom prst="rect">
            <a:avLst/>
          </a:prstGeom>
        </p:spPr>
      </p:pic>
    </p:spTree>
    <p:extLst>
      <p:ext uri="{BB962C8B-B14F-4D97-AF65-F5344CB8AC3E}">
        <p14:creationId xmlns:p14="http://schemas.microsoft.com/office/powerpoint/2010/main" val="70952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l="1" t="9300" r="1282"/>
          <a:stretch/>
        </p:blipFill>
        <p:spPr>
          <a:xfrm>
            <a:off x="160773" y="208245"/>
            <a:ext cx="5432400" cy="2455304"/>
          </a:xfrm>
          <a:prstGeom prst="rect">
            <a:avLst/>
          </a:prstGeom>
        </p:spPr>
      </p:pic>
      <p:sp>
        <p:nvSpPr>
          <p:cNvPr id="3" name="Text 0"/>
          <p:cNvSpPr/>
          <p:nvPr/>
        </p:nvSpPr>
        <p:spPr>
          <a:xfrm>
            <a:off x="6280190" y="1607225"/>
            <a:ext cx="6439495"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Order Placement Process</a:t>
            </a:r>
            <a:endParaRPr lang="en-US" sz="4450" dirty="0"/>
          </a:p>
        </p:txBody>
      </p:sp>
      <p:sp>
        <p:nvSpPr>
          <p:cNvPr id="4" name="Shape 1"/>
          <p:cNvSpPr/>
          <p:nvPr/>
        </p:nvSpPr>
        <p:spPr>
          <a:xfrm>
            <a:off x="6280190" y="2656165"/>
            <a:ext cx="170021" cy="853321"/>
          </a:xfrm>
          <a:prstGeom prst="roundRect">
            <a:avLst>
              <a:gd name="adj" fmla="val 20012"/>
            </a:avLst>
          </a:prstGeom>
          <a:solidFill>
            <a:srgbClr val="E5DFD2"/>
          </a:solidFill>
          <a:ln/>
        </p:spPr>
      </p:sp>
      <p:sp>
        <p:nvSpPr>
          <p:cNvPr id="5" name="Text 2"/>
          <p:cNvSpPr/>
          <p:nvPr/>
        </p:nvSpPr>
        <p:spPr>
          <a:xfrm>
            <a:off x="6790373" y="26561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Delivery Address</a:t>
            </a:r>
            <a:endParaRPr lang="en-US" sz="2200" dirty="0"/>
          </a:p>
        </p:txBody>
      </p:sp>
      <p:sp>
        <p:nvSpPr>
          <p:cNvPr id="6" name="Text 3"/>
          <p:cNvSpPr/>
          <p:nvPr/>
        </p:nvSpPr>
        <p:spPr>
          <a:xfrm>
            <a:off x="6790373" y="3146584"/>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Users provide delivery details to ensure accurate shipment.</a:t>
            </a:r>
            <a:endParaRPr lang="en-US" sz="1750" dirty="0"/>
          </a:p>
        </p:txBody>
      </p:sp>
      <p:sp>
        <p:nvSpPr>
          <p:cNvPr id="7" name="Shape 4"/>
          <p:cNvSpPr/>
          <p:nvPr/>
        </p:nvSpPr>
        <p:spPr>
          <a:xfrm>
            <a:off x="6620351" y="3736300"/>
            <a:ext cx="170021" cy="1216223"/>
          </a:xfrm>
          <a:prstGeom prst="roundRect">
            <a:avLst>
              <a:gd name="adj" fmla="val 20012"/>
            </a:avLst>
          </a:prstGeom>
          <a:solidFill>
            <a:srgbClr val="E5DFD2"/>
          </a:solidFill>
          <a:ln/>
        </p:spPr>
      </p:sp>
      <p:sp>
        <p:nvSpPr>
          <p:cNvPr id="8" name="Text 5"/>
          <p:cNvSpPr/>
          <p:nvPr/>
        </p:nvSpPr>
        <p:spPr>
          <a:xfrm>
            <a:off x="7130534" y="37363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Payment</a:t>
            </a:r>
            <a:endParaRPr lang="en-US" sz="2200" dirty="0"/>
          </a:p>
        </p:txBody>
      </p:sp>
      <p:sp>
        <p:nvSpPr>
          <p:cNvPr id="9" name="Text 6"/>
          <p:cNvSpPr/>
          <p:nvPr/>
        </p:nvSpPr>
        <p:spPr>
          <a:xfrm>
            <a:off x="7130534" y="4226719"/>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Multiple payment methods are supported for convenience and security.</a:t>
            </a:r>
            <a:endParaRPr lang="en-US" sz="1750" dirty="0"/>
          </a:p>
        </p:txBody>
      </p:sp>
      <p:sp>
        <p:nvSpPr>
          <p:cNvPr id="10" name="Shape 7"/>
          <p:cNvSpPr/>
          <p:nvPr/>
        </p:nvSpPr>
        <p:spPr>
          <a:xfrm>
            <a:off x="6960632" y="5179338"/>
            <a:ext cx="170021" cy="1216223"/>
          </a:xfrm>
          <a:prstGeom prst="roundRect">
            <a:avLst>
              <a:gd name="adj" fmla="val 20012"/>
            </a:avLst>
          </a:prstGeom>
          <a:solidFill>
            <a:srgbClr val="E5DFD2"/>
          </a:solidFill>
          <a:ln/>
        </p:spPr>
      </p:sp>
      <p:sp>
        <p:nvSpPr>
          <p:cNvPr id="11" name="Text 8"/>
          <p:cNvSpPr/>
          <p:nvPr/>
        </p:nvSpPr>
        <p:spPr>
          <a:xfrm>
            <a:off x="7470815" y="51793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Order Confirmation</a:t>
            </a:r>
            <a:endParaRPr lang="en-US" sz="2200" dirty="0"/>
          </a:p>
        </p:txBody>
      </p:sp>
      <p:sp>
        <p:nvSpPr>
          <p:cNvPr id="12" name="Text 9"/>
          <p:cNvSpPr/>
          <p:nvPr/>
        </p:nvSpPr>
        <p:spPr>
          <a:xfrm>
            <a:off x="7470815" y="5669756"/>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Successful payment redirects users to an order summary and status tracking.</a:t>
            </a:r>
            <a:endParaRPr lang="en-US" sz="1750" dirty="0"/>
          </a:p>
        </p:txBody>
      </p:sp>
      <p:pic>
        <p:nvPicPr>
          <p:cNvPr id="14" name="Picture 13">
            <a:extLst>
              <a:ext uri="{FF2B5EF4-FFF2-40B4-BE49-F238E27FC236}">
                <a16:creationId xmlns:a16="http://schemas.microsoft.com/office/drawing/2014/main" id="{BAD68C86-A4C0-4107-95F4-22C43869178C}"/>
              </a:ext>
            </a:extLst>
          </p:cNvPr>
          <p:cNvPicPr>
            <a:picLocks noChangeAspect="1"/>
          </p:cNvPicPr>
          <p:nvPr/>
        </p:nvPicPr>
        <p:blipFill rotWithShape="1">
          <a:blip r:embed="rId4"/>
          <a:srcRect t="9766" r="1441"/>
          <a:stretch/>
        </p:blipFill>
        <p:spPr>
          <a:xfrm>
            <a:off x="160773" y="2773877"/>
            <a:ext cx="5432399" cy="2455304"/>
          </a:xfrm>
          <a:prstGeom prst="rect">
            <a:avLst/>
          </a:prstGeom>
        </p:spPr>
      </p:pic>
      <p:pic>
        <p:nvPicPr>
          <p:cNvPr id="16" name="Picture 15">
            <a:extLst>
              <a:ext uri="{FF2B5EF4-FFF2-40B4-BE49-F238E27FC236}">
                <a16:creationId xmlns:a16="http://schemas.microsoft.com/office/drawing/2014/main" id="{C60D82A3-9DDF-4660-A3C3-4C02A6399B3E}"/>
              </a:ext>
            </a:extLst>
          </p:cNvPr>
          <p:cNvPicPr>
            <a:picLocks noChangeAspect="1"/>
          </p:cNvPicPr>
          <p:nvPr/>
        </p:nvPicPr>
        <p:blipFill rotWithShape="1">
          <a:blip r:embed="rId5"/>
          <a:srcRect t="9996" r="731"/>
          <a:stretch/>
        </p:blipFill>
        <p:spPr>
          <a:xfrm>
            <a:off x="160773" y="5443436"/>
            <a:ext cx="5423151" cy="2685680"/>
          </a:xfrm>
          <a:prstGeom prst="rect">
            <a:avLst/>
          </a:prstGeom>
        </p:spPr>
      </p:pic>
      <p:pic>
        <p:nvPicPr>
          <p:cNvPr id="20" name="Picture 19">
            <a:extLst>
              <a:ext uri="{FF2B5EF4-FFF2-40B4-BE49-F238E27FC236}">
                <a16:creationId xmlns:a16="http://schemas.microsoft.com/office/drawing/2014/main" id="{9A5336BD-04CE-41D9-8C9E-AB26A568F402}"/>
              </a:ext>
            </a:extLst>
          </p:cNvPr>
          <p:cNvPicPr>
            <a:picLocks noChangeAspect="1"/>
          </p:cNvPicPr>
          <p:nvPr/>
        </p:nvPicPr>
        <p:blipFill>
          <a:blip r:embed="rId6"/>
          <a:stretch>
            <a:fillRect/>
          </a:stretch>
        </p:blipFill>
        <p:spPr>
          <a:xfrm>
            <a:off x="12894520" y="7303281"/>
            <a:ext cx="1695687" cy="8002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l="1" t="11406" r="1484" b="4627"/>
          <a:stretch/>
        </p:blipFill>
        <p:spPr>
          <a:xfrm>
            <a:off x="8998300" y="182013"/>
            <a:ext cx="5521568" cy="2419201"/>
          </a:xfrm>
          <a:prstGeom prst="rect">
            <a:avLst/>
          </a:prstGeom>
        </p:spPr>
      </p:pic>
      <p:sp>
        <p:nvSpPr>
          <p:cNvPr id="3" name="Text 0"/>
          <p:cNvSpPr/>
          <p:nvPr/>
        </p:nvSpPr>
        <p:spPr>
          <a:xfrm>
            <a:off x="793790" y="206942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Post-Order Features</a:t>
            </a:r>
            <a:endParaRPr lang="en-US" sz="4450" dirty="0"/>
          </a:p>
        </p:txBody>
      </p:sp>
      <p:sp>
        <p:nvSpPr>
          <p:cNvPr id="4" name="Shape 1"/>
          <p:cNvSpPr/>
          <p:nvPr/>
        </p:nvSpPr>
        <p:spPr>
          <a:xfrm>
            <a:off x="793790" y="3118366"/>
            <a:ext cx="510302" cy="510302"/>
          </a:xfrm>
          <a:prstGeom prst="roundRect">
            <a:avLst>
              <a:gd name="adj" fmla="val 6667"/>
            </a:avLst>
          </a:prstGeom>
          <a:solidFill>
            <a:srgbClr val="E5DFD2"/>
          </a:solidFill>
          <a:ln/>
        </p:spPr>
      </p:sp>
      <p:sp>
        <p:nvSpPr>
          <p:cNvPr id="5" name="Text 2"/>
          <p:cNvSpPr/>
          <p:nvPr/>
        </p:nvSpPr>
        <p:spPr>
          <a:xfrm>
            <a:off x="1530906" y="31962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Order Tracking</a:t>
            </a:r>
            <a:endParaRPr lang="en-US" sz="2200" dirty="0"/>
          </a:p>
        </p:txBody>
      </p:sp>
      <p:sp>
        <p:nvSpPr>
          <p:cNvPr id="6" name="Text 3"/>
          <p:cNvSpPr/>
          <p:nvPr/>
        </p:nvSpPr>
        <p:spPr>
          <a:xfrm>
            <a:off x="1530906" y="3686651"/>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Users can monitor their order status from processing to delivery.</a:t>
            </a:r>
            <a:endParaRPr lang="en-US" sz="1750" dirty="0"/>
          </a:p>
        </p:txBody>
      </p:sp>
      <p:sp>
        <p:nvSpPr>
          <p:cNvPr id="7" name="Shape 4"/>
          <p:cNvSpPr/>
          <p:nvPr/>
        </p:nvSpPr>
        <p:spPr>
          <a:xfrm>
            <a:off x="4713803" y="3118366"/>
            <a:ext cx="510302" cy="510302"/>
          </a:xfrm>
          <a:prstGeom prst="roundRect">
            <a:avLst>
              <a:gd name="adj" fmla="val 6667"/>
            </a:avLst>
          </a:prstGeom>
          <a:solidFill>
            <a:srgbClr val="E5DFD2"/>
          </a:solidFill>
          <a:ln/>
        </p:spPr>
      </p:sp>
      <p:sp>
        <p:nvSpPr>
          <p:cNvPr id="8" name="Text 5"/>
          <p:cNvSpPr/>
          <p:nvPr/>
        </p:nvSpPr>
        <p:spPr>
          <a:xfrm>
            <a:off x="5450919" y="31962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Product Ratings</a:t>
            </a:r>
            <a:endParaRPr lang="en-US" sz="2200" dirty="0"/>
          </a:p>
        </p:txBody>
      </p:sp>
      <p:sp>
        <p:nvSpPr>
          <p:cNvPr id="9" name="Text 6"/>
          <p:cNvSpPr/>
          <p:nvPr/>
        </p:nvSpPr>
        <p:spPr>
          <a:xfrm>
            <a:off x="5450919" y="3686651"/>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After delivery, users can rate products to share their experience.</a:t>
            </a:r>
            <a:endParaRPr lang="en-US" sz="1750" dirty="0"/>
          </a:p>
        </p:txBody>
      </p:sp>
      <p:sp>
        <p:nvSpPr>
          <p:cNvPr id="10" name="Shape 7"/>
          <p:cNvSpPr/>
          <p:nvPr/>
        </p:nvSpPr>
        <p:spPr>
          <a:xfrm>
            <a:off x="793790" y="5228987"/>
            <a:ext cx="510302" cy="510302"/>
          </a:xfrm>
          <a:prstGeom prst="roundRect">
            <a:avLst>
              <a:gd name="adj" fmla="val 6667"/>
            </a:avLst>
          </a:prstGeom>
          <a:solidFill>
            <a:srgbClr val="E5DFD2"/>
          </a:solidFill>
          <a:ln/>
        </p:spPr>
      </p:sp>
      <p:sp>
        <p:nvSpPr>
          <p:cNvPr id="11" name="Text 8"/>
          <p:cNvSpPr/>
          <p:nvPr/>
        </p:nvSpPr>
        <p:spPr>
          <a:xfrm>
            <a:off x="1530906" y="53068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Reviews</a:t>
            </a:r>
            <a:endParaRPr lang="en-US" sz="2200" dirty="0"/>
          </a:p>
        </p:txBody>
      </p:sp>
      <p:sp>
        <p:nvSpPr>
          <p:cNvPr id="12" name="Text 9"/>
          <p:cNvSpPr/>
          <p:nvPr/>
        </p:nvSpPr>
        <p:spPr>
          <a:xfrm>
            <a:off x="1530906" y="5797272"/>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Customers can write detailed reviews visible on product pages.</a:t>
            </a:r>
            <a:endParaRPr lang="en-US" sz="1750" dirty="0"/>
          </a:p>
        </p:txBody>
      </p:sp>
      <p:pic>
        <p:nvPicPr>
          <p:cNvPr id="14" name="Picture 13">
            <a:extLst>
              <a:ext uri="{FF2B5EF4-FFF2-40B4-BE49-F238E27FC236}">
                <a16:creationId xmlns:a16="http://schemas.microsoft.com/office/drawing/2014/main" id="{80EB55EC-4CEA-4C47-9B55-301F89F1ABCC}"/>
              </a:ext>
            </a:extLst>
          </p:cNvPr>
          <p:cNvPicPr>
            <a:picLocks noChangeAspect="1"/>
          </p:cNvPicPr>
          <p:nvPr/>
        </p:nvPicPr>
        <p:blipFill rotWithShape="1">
          <a:blip r:embed="rId4"/>
          <a:srcRect l="1" t="9814" r="1081"/>
          <a:stretch/>
        </p:blipFill>
        <p:spPr>
          <a:xfrm>
            <a:off x="8998300" y="2960651"/>
            <a:ext cx="5521568" cy="2419200"/>
          </a:xfrm>
          <a:prstGeom prst="rect">
            <a:avLst/>
          </a:prstGeom>
        </p:spPr>
      </p:pic>
      <p:pic>
        <p:nvPicPr>
          <p:cNvPr id="16" name="Picture 15">
            <a:extLst>
              <a:ext uri="{FF2B5EF4-FFF2-40B4-BE49-F238E27FC236}">
                <a16:creationId xmlns:a16="http://schemas.microsoft.com/office/drawing/2014/main" id="{3D0925A7-0E94-4264-B586-69F6ECEFF9EC}"/>
              </a:ext>
            </a:extLst>
          </p:cNvPr>
          <p:cNvPicPr>
            <a:picLocks noChangeAspect="1"/>
          </p:cNvPicPr>
          <p:nvPr/>
        </p:nvPicPr>
        <p:blipFill rotWithShape="1">
          <a:blip r:embed="rId5"/>
          <a:srcRect t="10223" r="1099"/>
          <a:stretch/>
        </p:blipFill>
        <p:spPr>
          <a:xfrm>
            <a:off x="8998300" y="5739289"/>
            <a:ext cx="5521568" cy="2419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rotWithShape="1">
          <a:blip r:embed="rId3"/>
          <a:srcRect t="10628" r="1815"/>
          <a:stretch/>
        </p:blipFill>
        <p:spPr>
          <a:xfrm>
            <a:off x="8259746" y="2065030"/>
            <a:ext cx="6320482" cy="4823209"/>
          </a:xfrm>
          <a:prstGeom prst="rect">
            <a:avLst/>
          </a:prstGeom>
        </p:spPr>
      </p:pic>
      <p:sp>
        <p:nvSpPr>
          <p:cNvPr id="3" name="Text 0"/>
          <p:cNvSpPr/>
          <p:nvPr/>
        </p:nvSpPr>
        <p:spPr>
          <a:xfrm>
            <a:off x="793790" y="1807012"/>
            <a:ext cx="5802749"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Admin Panel Overview</a:t>
            </a:r>
            <a:endParaRPr lang="en-US" sz="4450" dirty="0"/>
          </a:p>
        </p:txBody>
      </p:sp>
      <p:sp>
        <p:nvSpPr>
          <p:cNvPr id="5" name="Text 2"/>
          <p:cNvSpPr/>
          <p:nvPr/>
        </p:nvSpPr>
        <p:spPr>
          <a:xfrm>
            <a:off x="859929" y="305585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3"/>
          <p:cNvSpPr/>
          <p:nvPr/>
        </p:nvSpPr>
        <p:spPr>
          <a:xfrm>
            <a:off x="1020604" y="3573185"/>
            <a:ext cx="3211235"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6"/>
          <p:cNvSpPr/>
          <p:nvPr/>
        </p:nvSpPr>
        <p:spPr>
          <a:xfrm>
            <a:off x="4912281" y="3573185"/>
            <a:ext cx="3211235"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0" name="Shape 7"/>
          <p:cNvSpPr/>
          <p:nvPr/>
        </p:nvSpPr>
        <p:spPr>
          <a:xfrm>
            <a:off x="432079" y="3082766"/>
            <a:ext cx="7691437" cy="3574361"/>
          </a:xfrm>
          <a:prstGeom prst="roundRect">
            <a:avLst>
              <a:gd name="adj" fmla="val 2603"/>
            </a:avLst>
          </a:prstGeom>
          <a:solidFill>
            <a:srgbClr val="E5DFD2"/>
          </a:solidFill>
          <a:ln/>
        </p:spPr>
      </p:sp>
      <p:sp>
        <p:nvSpPr>
          <p:cNvPr id="11" name="Text 8"/>
          <p:cNvSpPr/>
          <p:nvPr/>
        </p:nvSpPr>
        <p:spPr>
          <a:xfrm>
            <a:off x="1020604" y="3573186"/>
            <a:ext cx="4023669" cy="403978"/>
          </a:xfrm>
          <a:prstGeom prst="rect">
            <a:avLst/>
          </a:prstGeom>
          <a:noFill/>
          <a:ln/>
        </p:spPr>
        <p:txBody>
          <a:bodyPr wrap="none" lIns="0" tIns="0" rIns="0" bIns="0" rtlCol="0" anchor="t"/>
          <a:lstStyle/>
          <a:p>
            <a:pPr>
              <a:lnSpc>
                <a:spcPts val="2750"/>
              </a:lnSpc>
            </a:pPr>
            <a:r>
              <a:rPr lang="en-US" sz="2200" b="1" dirty="0">
                <a:solidFill>
                  <a:srgbClr val="4A4A45"/>
                </a:solidFill>
                <a:latin typeface="Lato Bold" pitchFamily="34" charset="0"/>
                <a:ea typeface="Lato Bold" pitchFamily="34" charset="-122"/>
              </a:rPr>
              <a:t>Admin functionality dashboard </a:t>
            </a:r>
            <a:endParaRPr lang="en-US" sz="2200" dirty="0"/>
          </a:p>
        </p:txBody>
      </p:sp>
      <p:sp>
        <p:nvSpPr>
          <p:cNvPr id="12" name="Text 9"/>
          <p:cNvSpPr/>
          <p:nvPr/>
        </p:nvSpPr>
        <p:spPr>
          <a:xfrm>
            <a:off x="1020604" y="4252437"/>
            <a:ext cx="7102793" cy="1943219"/>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Admin can have access to the dashboard where he can control </a:t>
            </a:r>
          </a:p>
          <a:p>
            <a:pPr marL="0" indent="0" algn="l">
              <a:lnSpc>
                <a:spcPts val="2850"/>
              </a:lnSpc>
              <a:buNone/>
            </a:pPr>
            <a:r>
              <a:rPr lang="en-US" sz="1750" dirty="0">
                <a:solidFill>
                  <a:srgbClr val="4A4A45"/>
                </a:solidFill>
                <a:latin typeface="Lato" pitchFamily="34" charset="0"/>
                <a:ea typeface="Lato" pitchFamily="34" charset="-122"/>
                <a:cs typeface="Lato" pitchFamily="34" charset="-120"/>
              </a:rPr>
              <a:t>Everything in website. The dashboard include all the information about</a:t>
            </a:r>
          </a:p>
          <a:p>
            <a:pPr marL="0" indent="0" algn="l">
              <a:lnSpc>
                <a:spcPts val="2850"/>
              </a:lnSpc>
              <a:buNone/>
            </a:pPr>
            <a:r>
              <a:rPr lang="en-US" sz="1750" dirty="0">
                <a:solidFill>
                  <a:srgbClr val="4A4A45"/>
                </a:solidFill>
                <a:latin typeface="Lato" pitchFamily="34" charset="0"/>
                <a:ea typeface="Lato" pitchFamily="34" charset="-122"/>
                <a:cs typeface="Lato" pitchFamily="34" charset="-120"/>
              </a:rPr>
              <a:t> the Products ,orders ,sales ,users.</a:t>
            </a:r>
            <a:endParaRPr lang="en-US" sz="1750" dirty="0"/>
          </a:p>
        </p:txBody>
      </p:sp>
      <p:pic>
        <p:nvPicPr>
          <p:cNvPr id="14" name="Picture 13">
            <a:extLst>
              <a:ext uri="{FF2B5EF4-FFF2-40B4-BE49-F238E27FC236}">
                <a16:creationId xmlns:a16="http://schemas.microsoft.com/office/drawing/2014/main" id="{51147330-91F0-45DB-B4C4-B7122748AD79}"/>
              </a:ext>
            </a:extLst>
          </p:cNvPr>
          <p:cNvPicPr>
            <a:picLocks noChangeAspect="1"/>
          </p:cNvPicPr>
          <p:nvPr/>
        </p:nvPicPr>
        <p:blipFill>
          <a:blip r:embed="rId4"/>
          <a:stretch>
            <a:fillRect/>
          </a:stretch>
        </p:blipFill>
        <p:spPr>
          <a:xfrm>
            <a:off x="12771455" y="7322052"/>
            <a:ext cx="1834431" cy="8002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61742"/>
            <a:ext cx="5802749" cy="622996"/>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Admin Panel Overview</a:t>
            </a:r>
            <a:endParaRPr lang="en-US" sz="4450" dirty="0"/>
          </a:p>
        </p:txBody>
      </p:sp>
      <p:sp>
        <p:nvSpPr>
          <p:cNvPr id="4" name="Shape 1"/>
          <p:cNvSpPr/>
          <p:nvPr/>
        </p:nvSpPr>
        <p:spPr>
          <a:xfrm>
            <a:off x="793790" y="1211552"/>
            <a:ext cx="3664863" cy="1902528"/>
          </a:xfrm>
          <a:prstGeom prst="roundRect">
            <a:avLst>
              <a:gd name="adj" fmla="val 1674"/>
            </a:avLst>
          </a:prstGeom>
          <a:solidFill>
            <a:srgbClr val="E5DFD2"/>
          </a:solidFill>
          <a:ln/>
        </p:spPr>
      </p:sp>
      <p:sp>
        <p:nvSpPr>
          <p:cNvPr id="5" name="Text 2"/>
          <p:cNvSpPr/>
          <p:nvPr/>
        </p:nvSpPr>
        <p:spPr>
          <a:xfrm>
            <a:off x="1020604" y="1376624"/>
            <a:ext cx="2835235" cy="325347"/>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Product Management</a:t>
            </a:r>
            <a:endParaRPr lang="en-US" sz="2200" dirty="0"/>
          </a:p>
        </p:txBody>
      </p:sp>
      <p:sp>
        <p:nvSpPr>
          <p:cNvPr id="6" name="Text 3"/>
          <p:cNvSpPr/>
          <p:nvPr/>
        </p:nvSpPr>
        <p:spPr>
          <a:xfrm>
            <a:off x="1020604" y="2120202"/>
            <a:ext cx="3211235" cy="86597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Add, edit, or delete products to keep inventory up to date.</a:t>
            </a:r>
            <a:endParaRPr lang="en-US" sz="1750" dirty="0"/>
          </a:p>
        </p:txBody>
      </p:sp>
      <p:sp>
        <p:nvSpPr>
          <p:cNvPr id="7" name="Shape 4"/>
          <p:cNvSpPr/>
          <p:nvPr/>
        </p:nvSpPr>
        <p:spPr>
          <a:xfrm>
            <a:off x="4685467" y="1211552"/>
            <a:ext cx="3664863" cy="1902528"/>
          </a:xfrm>
          <a:prstGeom prst="roundRect">
            <a:avLst>
              <a:gd name="adj" fmla="val 1674"/>
            </a:avLst>
          </a:prstGeom>
          <a:solidFill>
            <a:srgbClr val="E5DFD2"/>
          </a:solidFill>
          <a:ln/>
        </p:spPr>
      </p:sp>
      <p:sp>
        <p:nvSpPr>
          <p:cNvPr id="8" name="Text 5"/>
          <p:cNvSpPr/>
          <p:nvPr/>
        </p:nvSpPr>
        <p:spPr>
          <a:xfrm>
            <a:off x="4912281" y="1376624"/>
            <a:ext cx="2835235" cy="461437"/>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User Roles</a:t>
            </a:r>
            <a:endParaRPr lang="en-US" sz="2200" dirty="0"/>
          </a:p>
        </p:txBody>
      </p:sp>
      <p:sp>
        <p:nvSpPr>
          <p:cNvPr id="9" name="Text 6"/>
          <p:cNvSpPr/>
          <p:nvPr/>
        </p:nvSpPr>
        <p:spPr>
          <a:xfrm>
            <a:off x="4912281" y="1838061"/>
            <a:ext cx="3211235" cy="1086009"/>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Admins can change user roles between ADMIN and CUSTOMER as needed.</a:t>
            </a:r>
            <a:endParaRPr lang="en-US" sz="1750" dirty="0"/>
          </a:p>
        </p:txBody>
      </p:sp>
      <p:sp>
        <p:nvSpPr>
          <p:cNvPr id="10" name="Shape 7"/>
          <p:cNvSpPr/>
          <p:nvPr/>
        </p:nvSpPr>
        <p:spPr>
          <a:xfrm>
            <a:off x="793790" y="3340895"/>
            <a:ext cx="7556421" cy="1341638"/>
          </a:xfrm>
          <a:prstGeom prst="roundRect">
            <a:avLst>
              <a:gd name="adj" fmla="val 2603"/>
            </a:avLst>
          </a:prstGeom>
          <a:solidFill>
            <a:srgbClr val="E5DFD2"/>
          </a:solidFill>
          <a:ln/>
        </p:spPr>
      </p:sp>
      <p:sp>
        <p:nvSpPr>
          <p:cNvPr id="11" name="Text 8"/>
          <p:cNvSpPr/>
          <p:nvPr/>
        </p:nvSpPr>
        <p:spPr>
          <a:xfrm>
            <a:off x="1020604" y="3476598"/>
            <a:ext cx="2835235" cy="4182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Order Status</a:t>
            </a:r>
            <a:endParaRPr lang="en-US" sz="2200" dirty="0"/>
          </a:p>
        </p:txBody>
      </p:sp>
      <p:sp>
        <p:nvSpPr>
          <p:cNvPr id="12" name="Text 9"/>
          <p:cNvSpPr/>
          <p:nvPr/>
        </p:nvSpPr>
        <p:spPr>
          <a:xfrm>
            <a:off x="1020604" y="4058127"/>
            <a:ext cx="7102793" cy="503825"/>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Update order statuses which reflect immediately to users.</a:t>
            </a:r>
            <a:endParaRPr lang="en-US" sz="1750" dirty="0"/>
          </a:p>
        </p:txBody>
      </p:sp>
      <p:pic>
        <p:nvPicPr>
          <p:cNvPr id="14" name="Picture 13">
            <a:extLst>
              <a:ext uri="{FF2B5EF4-FFF2-40B4-BE49-F238E27FC236}">
                <a16:creationId xmlns:a16="http://schemas.microsoft.com/office/drawing/2014/main" id="{51147330-91F0-45DB-B4C4-B7122748AD79}"/>
              </a:ext>
            </a:extLst>
          </p:cNvPr>
          <p:cNvPicPr>
            <a:picLocks noChangeAspect="1"/>
          </p:cNvPicPr>
          <p:nvPr/>
        </p:nvPicPr>
        <p:blipFill>
          <a:blip r:embed="rId3"/>
          <a:stretch>
            <a:fillRect/>
          </a:stretch>
        </p:blipFill>
        <p:spPr>
          <a:xfrm>
            <a:off x="12771455" y="7322052"/>
            <a:ext cx="1834431" cy="800212"/>
          </a:xfrm>
          <a:prstGeom prst="rect">
            <a:avLst/>
          </a:prstGeom>
        </p:spPr>
      </p:pic>
      <p:pic>
        <p:nvPicPr>
          <p:cNvPr id="15" name="Picture 14">
            <a:extLst>
              <a:ext uri="{FF2B5EF4-FFF2-40B4-BE49-F238E27FC236}">
                <a16:creationId xmlns:a16="http://schemas.microsoft.com/office/drawing/2014/main" id="{4DA5F66F-FEA8-4341-8E62-C14950904FDA}"/>
              </a:ext>
            </a:extLst>
          </p:cNvPr>
          <p:cNvPicPr>
            <a:picLocks noChangeAspect="1"/>
          </p:cNvPicPr>
          <p:nvPr/>
        </p:nvPicPr>
        <p:blipFill rotWithShape="1">
          <a:blip r:embed="rId4"/>
          <a:srcRect t="10686" r="1735"/>
          <a:stretch/>
        </p:blipFill>
        <p:spPr>
          <a:xfrm>
            <a:off x="8460712" y="107336"/>
            <a:ext cx="6079812" cy="2520931"/>
          </a:xfrm>
          <a:prstGeom prst="rect">
            <a:avLst/>
          </a:prstGeom>
        </p:spPr>
      </p:pic>
      <p:pic>
        <p:nvPicPr>
          <p:cNvPr id="17" name="Picture 16">
            <a:extLst>
              <a:ext uri="{FF2B5EF4-FFF2-40B4-BE49-F238E27FC236}">
                <a16:creationId xmlns:a16="http://schemas.microsoft.com/office/drawing/2014/main" id="{43D3FBA7-018E-445E-AE66-D336A4A9D770}"/>
              </a:ext>
            </a:extLst>
          </p:cNvPr>
          <p:cNvPicPr>
            <a:picLocks noChangeAspect="1"/>
          </p:cNvPicPr>
          <p:nvPr/>
        </p:nvPicPr>
        <p:blipFill rotWithShape="1">
          <a:blip r:embed="rId5"/>
          <a:srcRect t="10240" r="1456"/>
          <a:stretch/>
        </p:blipFill>
        <p:spPr>
          <a:xfrm>
            <a:off x="8486111" y="2760704"/>
            <a:ext cx="6054414" cy="2614562"/>
          </a:xfrm>
          <a:prstGeom prst="rect">
            <a:avLst/>
          </a:prstGeom>
        </p:spPr>
      </p:pic>
      <p:pic>
        <p:nvPicPr>
          <p:cNvPr id="19" name="Picture 18">
            <a:extLst>
              <a:ext uri="{FF2B5EF4-FFF2-40B4-BE49-F238E27FC236}">
                <a16:creationId xmlns:a16="http://schemas.microsoft.com/office/drawing/2014/main" id="{C1CE5966-F1D2-493A-AE19-7D72AC705079}"/>
              </a:ext>
            </a:extLst>
          </p:cNvPr>
          <p:cNvPicPr>
            <a:picLocks noChangeAspect="1"/>
          </p:cNvPicPr>
          <p:nvPr/>
        </p:nvPicPr>
        <p:blipFill rotWithShape="1">
          <a:blip r:embed="rId6"/>
          <a:srcRect t="10358"/>
          <a:stretch/>
        </p:blipFill>
        <p:spPr>
          <a:xfrm>
            <a:off x="8460711" y="5507702"/>
            <a:ext cx="6079813" cy="2614562"/>
          </a:xfrm>
          <a:prstGeom prst="rect">
            <a:avLst/>
          </a:prstGeom>
        </p:spPr>
      </p:pic>
      <p:pic>
        <p:nvPicPr>
          <p:cNvPr id="21" name="Picture 20">
            <a:extLst>
              <a:ext uri="{FF2B5EF4-FFF2-40B4-BE49-F238E27FC236}">
                <a16:creationId xmlns:a16="http://schemas.microsoft.com/office/drawing/2014/main" id="{DF5F80F1-37BE-4EB3-A4E1-FE6DCB1489A3}"/>
              </a:ext>
            </a:extLst>
          </p:cNvPr>
          <p:cNvPicPr>
            <a:picLocks noChangeAspect="1"/>
          </p:cNvPicPr>
          <p:nvPr/>
        </p:nvPicPr>
        <p:blipFill rotWithShape="1">
          <a:blip r:embed="rId7"/>
          <a:srcRect t="10607"/>
          <a:stretch/>
        </p:blipFill>
        <p:spPr>
          <a:xfrm>
            <a:off x="793790" y="4818236"/>
            <a:ext cx="7486083" cy="3304028"/>
          </a:xfrm>
          <a:prstGeom prst="rect">
            <a:avLst/>
          </a:prstGeom>
        </p:spPr>
      </p:pic>
    </p:spTree>
    <p:extLst>
      <p:ext uri="{BB962C8B-B14F-4D97-AF65-F5344CB8AC3E}">
        <p14:creationId xmlns:p14="http://schemas.microsoft.com/office/powerpoint/2010/main" val="109402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5547"/>
            <a:ext cx="5169456" cy="642699"/>
          </a:xfrm>
          <a:prstGeom prst="rect">
            <a:avLst/>
          </a:prstGeom>
          <a:noFill/>
          <a:ln/>
        </p:spPr>
        <p:txBody>
          <a:bodyPr wrap="none" lIns="0" tIns="0" rIns="0" bIns="0" rtlCol="0" anchor="t"/>
          <a:lstStyle/>
          <a:p>
            <a:pPr marL="0" indent="0" algn="l">
              <a:lnSpc>
                <a:spcPts val="5050"/>
              </a:lnSpc>
              <a:buNone/>
            </a:pPr>
            <a:r>
              <a:rPr lang="en-US" sz="4000" b="1" dirty="0">
                <a:solidFill>
                  <a:srgbClr val="282824"/>
                </a:solidFill>
                <a:latin typeface="Lato Bold" pitchFamily="34" charset="0"/>
                <a:ea typeface="Lato Bold" pitchFamily="34" charset="-122"/>
                <a:cs typeface="Lato Bold" pitchFamily="34" charset="-120"/>
              </a:rPr>
              <a:t>User Feedback System</a:t>
            </a:r>
            <a:endParaRPr lang="en-US" sz="4000" dirty="0"/>
          </a:p>
        </p:txBody>
      </p:sp>
      <p:pic>
        <p:nvPicPr>
          <p:cNvPr id="3" name="Image 0" descr="preencoded.png"/>
          <p:cNvPicPr>
            <a:picLocks noChangeAspect="1"/>
          </p:cNvPicPr>
          <p:nvPr/>
        </p:nvPicPr>
        <p:blipFill>
          <a:blip r:embed="rId3"/>
          <a:stretch>
            <a:fillRect/>
          </a:stretch>
        </p:blipFill>
        <p:spPr>
          <a:xfrm>
            <a:off x="719852" y="1619607"/>
            <a:ext cx="10515600" cy="1844040"/>
          </a:xfrm>
          <a:prstGeom prst="rect">
            <a:avLst/>
          </a:prstGeom>
        </p:spPr>
      </p:pic>
      <p:sp>
        <p:nvSpPr>
          <p:cNvPr id="4" name="Text 1"/>
          <p:cNvSpPr/>
          <p:nvPr/>
        </p:nvSpPr>
        <p:spPr>
          <a:xfrm>
            <a:off x="2024420" y="5451872"/>
            <a:ext cx="2571036" cy="321231"/>
          </a:xfrm>
          <a:prstGeom prst="rect">
            <a:avLst/>
          </a:prstGeom>
          <a:noFill/>
          <a:ln/>
        </p:spPr>
        <p:txBody>
          <a:bodyPr wrap="none" lIns="0" tIns="0" rIns="0" bIns="0" rtlCol="0" anchor="t"/>
          <a:lstStyle/>
          <a:p>
            <a:pPr marL="0" indent="0" algn="r">
              <a:lnSpc>
                <a:spcPts val="2500"/>
              </a:lnSpc>
              <a:buNone/>
            </a:pPr>
            <a:r>
              <a:rPr lang="en-US" sz="2000" b="1" dirty="0">
                <a:solidFill>
                  <a:srgbClr val="4A4A45"/>
                </a:solidFill>
                <a:latin typeface="Lato Bold" pitchFamily="34" charset="0"/>
                <a:ea typeface="Lato Bold" pitchFamily="34" charset="-122"/>
                <a:cs typeface="Lato Bold" pitchFamily="34" charset="-120"/>
              </a:rPr>
              <a:t>Feedback Submission</a:t>
            </a:r>
            <a:endParaRPr lang="en-US" sz="2000" dirty="0"/>
          </a:p>
        </p:txBody>
      </p:sp>
      <p:sp>
        <p:nvSpPr>
          <p:cNvPr id="5" name="Text 2"/>
          <p:cNvSpPr/>
          <p:nvPr/>
        </p:nvSpPr>
        <p:spPr>
          <a:xfrm>
            <a:off x="719852" y="5896451"/>
            <a:ext cx="3875603" cy="658178"/>
          </a:xfrm>
          <a:prstGeom prst="rect">
            <a:avLst/>
          </a:prstGeom>
          <a:noFill/>
          <a:ln/>
        </p:spPr>
        <p:txBody>
          <a:bodyPr wrap="square" lIns="0" tIns="0" rIns="0" bIns="0" rtlCol="0" anchor="t"/>
          <a:lstStyle/>
          <a:p>
            <a:pPr marL="0" indent="0" algn="r">
              <a:lnSpc>
                <a:spcPts val="2550"/>
              </a:lnSpc>
              <a:buNone/>
            </a:pPr>
            <a:r>
              <a:rPr lang="en-US" sz="1600" dirty="0">
                <a:solidFill>
                  <a:srgbClr val="4A4A45"/>
                </a:solidFill>
                <a:latin typeface="Lato" pitchFamily="34" charset="0"/>
                <a:ea typeface="Lato" pitchFamily="34" charset="-122"/>
                <a:cs typeface="Lato" pitchFamily="34" charset="-120"/>
              </a:rPr>
              <a:t>Users can submit feedback via a button in the website footer.</a:t>
            </a:r>
            <a:endParaRPr lang="en-US" sz="1600" dirty="0"/>
          </a:p>
        </p:txBody>
      </p:sp>
      <p:pic>
        <p:nvPicPr>
          <p:cNvPr id="6" name="Image 1" descr="preencoded.png"/>
          <p:cNvPicPr>
            <a:picLocks noChangeAspect="1"/>
          </p:cNvPicPr>
          <p:nvPr/>
        </p:nvPicPr>
        <p:blipFill>
          <a:blip r:embed="rId4"/>
          <a:stretch>
            <a:fillRect/>
          </a:stretch>
        </p:blipFill>
        <p:spPr>
          <a:xfrm>
            <a:off x="5006816" y="3694986"/>
            <a:ext cx="4616648" cy="4616648"/>
          </a:xfrm>
          <a:prstGeom prst="rect">
            <a:avLst/>
          </a:prstGeom>
        </p:spPr>
      </p:pic>
      <p:sp>
        <p:nvSpPr>
          <p:cNvPr id="7" name="Text 3"/>
          <p:cNvSpPr/>
          <p:nvPr/>
        </p:nvSpPr>
        <p:spPr>
          <a:xfrm>
            <a:off x="5569506" y="5533072"/>
            <a:ext cx="307658" cy="384691"/>
          </a:xfrm>
          <a:prstGeom prst="rect">
            <a:avLst/>
          </a:prstGeom>
          <a:noFill/>
          <a:ln/>
        </p:spPr>
        <p:txBody>
          <a:bodyPr wrap="none" lIns="0" tIns="0" rIns="0" bIns="0" rtlCol="0" anchor="t"/>
          <a:lstStyle/>
          <a:p>
            <a:pPr marL="0" indent="0" algn="l">
              <a:lnSpc>
                <a:spcPts val="3850"/>
              </a:lnSpc>
              <a:buNone/>
            </a:pPr>
            <a:r>
              <a:rPr lang="en-US" sz="2400" b="1" dirty="0">
                <a:solidFill>
                  <a:srgbClr val="4A4A45"/>
                </a:solidFill>
                <a:latin typeface="Lato Bold" pitchFamily="34" charset="0"/>
                <a:ea typeface="Lato Bold" pitchFamily="34" charset="-122"/>
                <a:cs typeface="Lato Bold" pitchFamily="34" charset="-120"/>
              </a:rPr>
              <a:t>1</a:t>
            </a:r>
            <a:endParaRPr lang="en-US" sz="2400" dirty="0"/>
          </a:p>
        </p:txBody>
      </p:sp>
      <p:sp>
        <p:nvSpPr>
          <p:cNvPr id="8" name="Text 4"/>
          <p:cNvSpPr/>
          <p:nvPr/>
        </p:nvSpPr>
        <p:spPr>
          <a:xfrm>
            <a:off x="10034826" y="5451872"/>
            <a:ext cx="2571036" cy="321231"/>
          </a:xfrm>
          <a:prstGeom prst="rect">
            <a:avLst/>
          </a:prstGeom>
          <a:noFill/>
          <a:ln/>
        </p:spPr>
        <p:txBody>
          <a:bodyPr wrap="none" lIns="0" tIns="0" rIns="0" bIns="0" rtlCol="0" anchor="t"/>
          <a:lstStyle/>
          <a:p>
            <a:pPr marL="0" indent="0" algn="l">
              <a:lnSpc>
                <a:spcPts val="2500"/>
              </a:lnSpc>
              <a:buNone/>
            </a:pPr>
            <a:r>
              <a:rPr lang="en-US" sz="2000" b="1" dirty="0">
                <a:solidFill>
                  <a:srgbClr val="4A4A45"/>
                </a:solidFill>
                <a:latin typeface="Lato Bold" pitchFamily="34" charset="0"/>
                <a:ea typeface="Lato Bold" pitchFamily="34" charset="-122"/>
                <a:cs typeface="Lato Bold" pitchFamily="34" charset="-120"/>
              </a:rPr>
              <a:t>Admin Review</a:t>
            </a:r>
            <a:endParaRPr lang="en-US" sz="2000" dirty="0"/>
          </a:p>
        </p:txBody>
      </p:sp>
      <p:sp>
        <p:nvSpPr>
          <p:cNvPr id="9" name="Text 5"/>
          <p:cNvSpPr/>
          <p:nvPr/>
        </p:nvSpPr>
        <p:spPr>
          <a:xfrm>
            <a:off x="10034826" y="5896451"/>
            <a:ext cx="3875723" cy="658178"/>
          </a:xfrm>
          <a:prstGeom prst="rect">
            <a:avLst/>
          </a:prstGeom>
          <a:noFill/>
          <a:ln/>
        </p:spPr>
        <p:txBody>
          <a:bodyPr wrap="square" lIns="0" tIns="0" rIns="0" bIns="0" rtlCol="0" anchor="t"/>
          <a:lstStyle/>
          <a:p>
            <a:pPr marL="0" indent="0" algn="l">
              <a:lnSpc>
                <a:spcPts val="2550"/>
              </a:lnSpc>
              <a:buNone/>
            </a:pPr>
            <a:r>
              <a:rPr lang="en-US" sz="1600" dirty="0">
                <a:solidFill>
                  <a:srgbClr val="4A4A45"/>
                </a:solidFill>
                <a:latin typeface="Lato" pitchFamily="34" charset="0"/>
                <a:ea typeface="Lato" pitchFamily="34" charset="-122"/>
                <a:cs typeface="Lato" pitchFamily="34" charset="-120"/>
              </a:rPr>
              <a:t>Admins access and review all user feedback to improve the platform.</a:t>
            </a:r>
            <a:endParaRPr lang="en-US" sz="1600" dirty="0"/>
          </a:p>
        </p:txBody>
      </p:sp>
      <p:pic>
        <p:nvPicPr>
          <p:cNvPr id="10" name="Image 2" descr="preencoded.png"/>
          <p:cNvPicPr>
            <a:picLocks noChangeAspect="1"/>
          </p:cNvPicPr>
          <p:nvPr/>
        </p:nvPicPr>
        <p:blipFill>
          <a:blip r:embed="rId5"/>
          <a:stretch>
            <a:fillRect/>
          </a:stretch>
        </p:blipFill>
        <p:spPr>
          <a:xfrm>
            <a:off x="5001421" y="3712275"/>
            <a:ext cx="4616648" cy="4616648"/>
          </a:xfrm>
          <a:prstGeom prst="rect">
            <a:avLst/>
          </a:prstGeom>
        </p:spPr>
      </p:pic>
      <p:sp>
        <p:nvSpPr>
          <p:cNvPr id="11" name="Text 6"/>
          <p:cNvSpPr/>
          <p:nvPr/>
        </p:nvSpPr>
        <p:spPr>
          <a:xfrm>
            <a:off x="8752999" y="6088618"/>
            <a:ext cx="307658" cy="384691"/>
          </a:xfrm>
          <a:prstGeom prst="rect">
            <a:avLst/>
          </a:prstGeom>
          <a:noFill/>
          <a:ln/>
        </p:spPr>
        <p:txBody>
          <a:bodyPr wrap="none" lIns="0" tIns="0" rIns="0" bIns="0" rtlCol="0" anchor="t"/>
          <a:lstStyle/>
          <a:p>
            <a:pPr marL="0" indent="0" algn="l">
              <a:lnSpc>
                <a:spcPts val="3850"/>
              </a:lnSpc>
              <a:buNone/>
            </a:pPr>
            <a:r>
              <a:rPr lang="en-US" sz="2400" b="1" dirty="0">
                <a:solidFill>
                  <a:srgbClr val="4A4A45"/>
                </a:solidFill>
                <a:latin typeface="Lato Bold" pitchFamily="34" charset="0"/>
                <a:ea typeface="Lato Bold" pitchFamily="34" charset="-122"/>
                <a:cs typeface="Lato Bold" pitchFamily="34" charset="-120"/>
              </a:rPr>
              <a:t>2</a:t>
            </a:r>
            <a:endParaRPr lang="en-US" sz="2400" dirty="0"/>
          </a:p>
        </p:txBody>
      </p:sp>
      <p:pic>
        <p:nvPicPr>
          <p:cNvPr id="13" name="Picture 12">
            <a:extLst>
              <a:ext uri="{FF2B5EF4-FFF2-40B4-BE49-F238E27FC236}">
                <a16:creationId xmlns:a16="http://schemas.microsoft.com/office/drawing/2014/main" id="{B447B2DD-55FA-47DE-BDD2-F19D19097BBA}"/>
              </a:ext>
            </a:extLst>
          </p:cNvPr>
          <p:cNvPicPr>
            <a:picLocks noChangeAspect="1"/>
          </p:cNvPicPr>
          <p:nvPr/>
        </p:nvPicPr>
        <p:blipFill>
          <a:blip r:embed="rId6"/>
          <a:stretch>
            <a:fillRect/>
          </a:stretch>
        </p:blipFill>
        <p:spPr>
          <a:xfrm>
            <a:off x="12691068" y="7429388"/>
            <a:ext cx="1862727" cy="8002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UML Diagrams: Visualizing System Architecture</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UML diagrams provide a standardized way to visualize and design software systems. The use case diagram illustrates how users browse, order, and review products, while admins manage inventory and user roles. These diagrams clarify system scope and functional requirements for all stakeholders.</a:t>
            </a:r>
            <a:endParaRPr lang="en-US" sz="1750" dirty="0"/>
          </a:p>
        </p:txBody>
      </p:sp>
      <p:pic>
        <p:nvPicPr>
          <p:cNvPr id="5" name="Picture 4">
            <a:extLst>
              <a:ext uri="{FF2B5EF4-FFF2-40B4-BE49-F238E27FC236}">
                <a16:creationId xmlns:a16="http://schemas.microsoft.com/office/drawing/2014/main" id="{E60E10B5-2FAD-40B7-B701-C9ED85A1948F}"/>
              </a:ext>
            </a:extLst>
          </p:cNvPr>
          <p:cNvPicPr/>
          <p:nvPr/>
        </p:nvPicPr>
        <p:blipFill>
          <a:blip r:embed="rId3"/>
          <a:srcRect/>
          <a:stretch/>
        </p:blipFill>
        <p:spPr bwMode="auto">
          <a:xfrm>
            <a:off x="8490857" y="2328624"/>
            <a:ext cx="6068699" cy="3820967"/>
          </a:xfrm>
          <a:prstGeom prst="rect">
            <a:avLst/>
          </a:prstGeom>
          <a:noFill/>
          <a:ln>
            <a:noFill/>
          </a:ln>
        </p:spPr>
      </p:pic>
      <p:pic>
        <p:nvPicPr>
          <p:cNvPr id="7" name="Picture 6">
            <a:extLst>
              <a:ext uri="{FF2B5EF4-FFF2-40B4-BE49-F238E27FC236}">
                <a16:creationId xmlns:a16="http://schemas.microsoft.com/office/drawing/2014/main" id="{55E08C58-BE79-455E-A9DB-A7ED82FEC0FF}"/>
              </a:ext>
            </a:extLst>
          </p:cNvPr>
          <p:cNvPicPr>
            <a:picLocks noChangeAspect="1"/>
          </p:cNvPicPr>
          <p:nvPr/>
        </p:nvPicPr>
        <p:blipFill>
          <a:blip r:embed="rId4"/>
          <a:stretch>
            <a:fillRect/>
          </a:stretch>
        </p:blipFill>
        <p:spPr>
          <a:xfrm>
            <a:off x="12863869" y="7429388"/>
            <a:ext cx="1695687" cy="8002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Use-case Diagram:</a:t>
            </a:r>
            <a:endParaRPr lang="en-US" sz="4450" dirty="0"/>
          </a:p>
        </p:txBody>
      </p:sp>
      <p:sp>
        <p:nvSpPr>
          <p:cNvPr id="4" name="Text 1"/>
          <p:cNvSpPr/>
          <p:nvPr/>
        </p:nvSpPr>
        <p:spPr>
          <a:xfrm>
            <a:off x="723451" y="3315957"/>
            <a:ext cx="7556421" cy="1708220"/>
          </a:xfrm>
          <a:prstGeom prst="rect">
            <a:avLst/>
          </a:prstGeom>
          <a:noFill/>
          <a:ln/>
        </p:spPr>
        <p:txBody>
          <a:bodyPr wrap="square" lIns="0" tIns="0" rIns="0" bIns="0" rtlCol="0" anchor="t"/>
          <a:lstStyle/>
          <a:p>
            <a:r>
              <a:rPr lang="en-US" sz="1800" dirty="0">
                <a:effectLst/>
                <a:latin typeface="Times New Roman" panose="02020603050405020304" pitchFamily="18" charset="0"/>
                <a:ea typeface="Times New Roman" panose="02020603050405020304" pitchFamily="18" charset="0"/>
              </a:rPr>
              <a:t>The Use Case Diagram outlines the interactions between external users (actors) and the system, capturing functional requirements.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Actors: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User: Browses products, adds to cart, places orders, and reviews items.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Admin: Manages inventory, customer orders, and user roles.</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E60E10B5-2FAD-40B7-B701-C9ED85A194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91825" y="105508"/>
            <a:ext cx="5867731" cy="8018583"/>
          </a:xfrm>
          <a:prstGeom prst="rect">
            <a:avLst/>
          </a:prstGeom>
          <a:noFill/>
          <a:ln>
            <a:noFill/>
          </a:ln>
        </p:spPr>
      </p:pic>
    </p:spTree>
    <p:extLst>
      <p:ext uri="{BB962C8B-B14F-4D97-AF65-F5344CB8AC3E}">
        <p14:creationId xmlns:p14="http://schemas.microsoft.com/office/powerpoint/2010/main" val="17790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1231</Words>
  <Application>Microsoft Office PowerPoint</Application>
  <PresentationFormat>Custom</PresentationFormat>
  <Paragraphs>176</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Lato Bold</vt:lpstr>
      <vt:lpstr>Arial</vt:lpstr>
      <vt:lpstr>Lato</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 Palav</cp:lastModifiedBy>
  <cp:revision>25</cp:revision>
  <dcterms:created xsi:type="dcterms:W3CDTF">2025-05-19T08:52:47Z</dcterms:created>
  <dcterms:modified xsi:type="dcterms:W3CDTF">2025-06-07T09:55:39Z</dcterms:modified>
</cp:coreProperties>
</file>